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sldIdLst>
    <p:sldId id="256" r:id="rId5"/>
    <p:sldId id="257" r:id="rId6"/>
    <p:sldId id="314" r:id="rId7"/>
    <p:sldId id="315" r:id="rId8"/>
    <p:sldId id="316" r:id="rId9"/>
    <p:sldId id="318" r:id="rId10"/>
    <p:sldId id="319" r:id="rId11"/>
    <p:sldId id="320" r:id="rId12"/>
    <p:sldId id="321" r:id="rId13"/>
    <p:sldId id="323" r:id="rId14"/>
    <p:sldId id="350" r:id="rId15"/>
    <p:sldId id="264" r:id="rId16"/>
    <p:sldId id="266" r:id="rId17"/>
    <p:sldId id="269" r:id="rId18"/>
    <p:sldId id="268" r:id="rId19"/>
    <p:sldId id="351" r:id="rId20"/>
    <p:sldId id="352" r:id="rId21"/>
    <p:sldId id="353" r:id="rId22"/>
    <p:sldId id="274" r:id="rId23"/>
    <p:sldId id="275" r:id="rId24"/>
    <p:sldId id="276" r:id="rId25"/>
    <p:sldId id="277" r:id="rId26"/>
    <p:sldId id="278" r:id="rId27"/>
    <p:sldId id="279" r:id="rId28"/>
    <p:sldId id="280" r:id="rId29"/>
    <p:sldId id="281" r:id="rId30"/>
    <p:sldId id="282" r:id="rId31"/>
    <p:sldId id="354" r:id="rId32"/>
    <p:sldId id="355" r:id="rId33"/>
    <p:sldId id="285" r:id="rId34"/>
    <p:sldId id="286" r:id="rId35"/>
    <p:sldId id="356" r:id="rId36"/>
    <p:sldId id="288" r:id="rId37"/>
    <p:sldId id="289" r:id="rId38"/>
    <p:sldId id="291" r:id="rId39"/>
    <p:sldId id="292" r:id="rId40"/>
    <p:sldId id="293"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Heroic Condensed Bold" panose="020B0604020202020204" charset="0"/>
      <p:regular r:id="rId47"/>
      <p:italic r:id="rId48"/>
    </p:embeddedFont>
    <p:embeddedFont>
      <p:font typeface="Heroic Condensed Medium" panose="020B0604020202020204" charset="0"/>
      <p:regular r:id="rId49"/>
      <p:italic r:id="rId50"/>
    </p:embeddedFont>
    <p:embeddedFont>
      <p:font typeface="Tisa Sans OT" panose="020B0604020202020204" charset="0"/>
      <p:regular r:id="rId51"/>
      <p:bold r:id="rId52"/>
      <p:italic r:id="rId53"/>
      <p:boldItalic r:id="rId54"/>
    </p:embeddedFont>
    <p:embeddedFont>
      <p:font typeface="Tisa Sans OT 1"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2A76C-0FE8-4756-AA59-6114B90FDA07}"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D90DA-E768-4A2F-AA57-75048E2AAC21}" type="slidenum">
              <a:rPr lang="en-US" smtClean="0"/>
              <a:t>‹#›</a:t>
            </a:fld>
            <a:endParaRPr lang="en-US"/>
          </a:p>
        </p:txBody>
      </p:sp>
    </p:spTree>
    <p:extLst>
      <p:ext uri="{BB962C8B-B14F-4D97-AF65-F5344CB8AC3E}">
        <p14:creationId xmlns:p14="http://schemas.microsoft.com/office/powerpoint/2010/main" val="396620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8671-6AD2-4610-B965-9B3B33945E0F}" type="slidenum">
              <a:rPr lang="en-US" smtClean="0"/>
              <a:t>12</a:t>
            </a:fld>
            <a:endParaRPr lang="en-US"/>
          </a:p>
        </p:txBody>
      </p:sp>
    </p:spTree>
    <p:extLst>
      <p:ext uri="{BB962C8B-B14F-4D97-AF65-F5344CB8AC3E}">
        <p14:creationId xmlns:p14="http://schemas.microsoft.com/office/powerpoint/2010/main" val="251158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8671-6AD2-4610-B965-9B3B33945E0F}" type="slidenum">
              <a:rPr lang="en-US" smtClean="0"/>
              <a:t>13</a:t>
            </a:fld>
            <a:endParaRPr lang="en-US"/>
          </a:p>
        </p:txBody>
      </p:sp>
    </p:spTree>
    <p:extLst>
      <p:ext uri="{BB962C8B-B14F-4D97-AF65-F5344CB8AC3E}">
        <p14:creationId xmlns:p14="http://schemas.microsoft.com/office/powerpoint/2010/main" val="242361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8671-6AD2-4610-B965-9B3B33945E0F}" type="slidenum">
              <a:rPr lang="en-US" smtClean="0"/>
              <a:t>15</a:t>
            </a:fld>
            <a:endParaRPr lang="en-US"/>
          </a:p>
        </p:txBody>
      </p:sp>
    </p:spTree>
    <p:extLst>
      <p:ext uri="{BB962C8B-B14F-4D97-AF65-F5344CB8AC3E}">
        <p14:creationId xmlns:p14="http://schemas.microsoft.com/office/powerpoint/2010/main" val="49890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8671-6AD2-4610-B965-9B3B33945E0F}" type="slidenum">
              <a:rPr lang="en-US" smtClean="0"/>
              <a:t>17</a:t>
            </a:fld>
            <a:endParaRPr lang="en-US"/>
          </a:p>
        </p:txBody>
      </p:sp>
    </p:spTree>
    <p:extLst>
      <p:ext uri="{BB962C8B-B14F-4D97-AF65-F5344CB8AC3E}">
        <p14:creationId xmlns:p14="http://schemas.microsoft.com/office/powerpoint/2010/main" val="304899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8671-6AD2-4610-B965-9B3B33945E0F}" type="slidenum">
              <a:rPr lang="en-US" smtClean="0"/>
              <a:t>18</a:t>
            </a:fld>
            <a:endParaRPr lang="en-US"/>
          </a:p>
        </p:txBody>
      </p:sp>
    </p:spTree>
    <p:extLst>
      <p:ext uri="{BB962C8B-B14F-4D97-AF65-F5344CB8AC3E}">
        <p14:creationId xmlns:p14="http://schemas.microsoft.com/office/powerpoint/2010/main" val="412704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Emily</a:t>
            </a:r>
            <a:endParaRPr lang="en-US" dirty="0"/>
          </a:p>
          <a:p>
            <a:r>
              <a:rPr lang="en-US" dirty="0"/>
              <a:t>The parts of the IPARDE process directly map to the 6 steps of SIA—so through the program young people are preparing, investigating, executing, reflecting, sharing and celebrating</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5CF28671-6AD2-4610-B965-9B3B33945E0F}" type="slidenum">
              <a:rPr lang="en-US" smtClean="0"/>
              <a:t>28</a:t>
            </a:fld>
            <a:endParaRPr lang="en-US"/>
          </a:p>
        </p:txBody>
      </p:sp>
    </p:spTree>
    <p:extLst>
      <p:ext uri="{BB962C8B-B14F-4D97-AF65-F5344CB8AC3E}">
        <p14:creationId xmlns:p14="http://schemas.microsoft.com/office/powerpoint/2010/main" val="555496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Emily</a:t>
            </a:r>
            <a:endParaRPr lang="en-US" dirty="0"/>
          </a:p>
          <a:p>
            <a:r>
              <a:rPr lang="en-US" dirty="0"/>
              <a:t>The purpose of this framework is to help youth build the skills we are measuring and that happens both as a result of going through the steps of the SIA/IPARDE AND through going deep with the service work. These are the components of a great project</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5CF28671-6AD2-4610-B965-9B3B33945E0F}" type="slidenum">
              <a:rPr lang="en-US" smtClean="0"/>
              <a:t>29</a:t>
            </a:fld>
            <a:endParaRPr lang="en-US"/>
          </a:p>
        </p:txBody>
      </p:sp>
    </p:spTree>
    <p:extLst>
      <p:ext uri="{BB962C8B-B14F-4D97-AF65-F5344CB8AC3E}">
        <p14:creationId xmlns:p14="http://schemas.microsoft.com/office/powerpoint/2010/main" val="3557131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029935" cy="5386465"/>
          </a:xfrm>
          <a:custGeom>
            <a:avLst/>
            <a:gdLst/>
            <a:ahLst/>
            <a:cxnLst/>
            <a:rect l="l" t="t" r="r" b="b"/>
            <a:pathLst>
              <a:path w="9029935" h="5386465">
                <a:moveTo>
                  <a:pt x="0" y="0"/>
                </a:moveTo>
                <a:lnTo>
                  <a:pt x="9029935" y="0"/>
                </a:lnTo>
                <a:lnTo>
                  <a:pt x="9029935" y="5386465"/>
                </a:lnTo>
                <a:lnTo>
                  <a:pt x="0" y="5386465"/>
                </a:lnTo>
                <a:lnTo>
                  <a:pt x="0" y="0"/>
                </a:lnTo>
                <a:close/>
              </a:path>
            </a:pathLst>
          </a:custGeom>
          <a:blipFill>
            <a:blip r:embed="rId2"/>
            <a:stretch>
              <a:fillRect l="-6396" t="-5554" r="-6798"/>
            </a:stretch>
          </a:blipFill>
        </p:spPr>
        <p:txBody>
          <a:bodyPr/>
          <a:lstStyle/>
          <a:p>
            <a:endParaRPr lang="en-US"/>
          </a:p>
        </p:txBody>
      </p:sp>
      <p:sp>
        <p:nvSpPr>
          <p:cNvPr id="3" name="AutoShape 3"/>
          <p:cNvSpPr/>
          <p:nvPr/>
        </p:nvSpPr>
        <p:spPr>
          <a:xfrm>
            <a:off x="0" y="4274393"/>
            <a:ext cx="18288000" cy="6281882"/>
          </a:xfrm>
          <a:prstGeom prst="rect">
            <a:avLst/>
          </a:prstGeom>
          <a:solidFill>
            <a:srgbClr val="233C7A"/>
          </a:solidFill>
        </p:spPr>
        <p:txBody>
          <a:bodyPr/>
          <a:lstStyle/>
          <a:p>
            <a:endParaRPr lang="en-US"/>
          </a:p>
        </p:txBody>
      </p:sp>
      <p:sp>
        <p:nvSpPr>
          <p:cNvPr id="4" name="Freeform 4"/>
          <p:cNvSpPr/>
          <p:nvPr/>
        </p:nvSpPr>
        <p:spPr>
          <a:xfrm>
            <a:off x="9620597" y="1503625"/>
            <a:ext cx="8291417" cy="1368084"/>
          </a:xfrm>
          <a:custGeom>
            <a:avLst/>
            <a:gdLst/>
            <a:ahLst/>
            <a:cxnLst/>
            <a:rect l="l" t="t" r="r" b="b"/>
            <a:pathLst>
              <a:path w="8291417" h="1368084">
                <a:moveTo>
                  <a:pt x="0" y="0"/>
                </a:moveTo>
                <a:lnTo>
                  <a:pt x="8291417" y="0"/>
                </a:lnTo>
                <a:lnTo>
                  <a:pt x="8291417" y="1368084"/>
                </a:lnTo>
                <a:lnTo>
                  <a:pt x="0" y="136808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5721603"/>
            <a:ext cx="15490129" cy="2087046"/>
          </a:xfrm>
          <a:prstGeom prst="rect">
            <a:avLst/>
          </a:prstGeom>
        </p:spPr>
        <p:txBody>
          <a:bodyPr lIns="0" tIns="0" rIns="0" bIns="0" rtlCol="0" anchor="t">
            <a:spAutoFit/>
          </a:bodyPr>
          <a:lstStyle/>
          <a:p>
            <a:pPr marL="0" lvl="0" indent="0">
              <a:lnSpc>
                <a:spcPts val="15949"/>
              </a:lnSpc>
            </a:pPr>
            <a:r>
              <a:rPr lang="en-US" sz="14499" spc="-434" dirty="0">
                <a:solidFill>
                  <a:srgbClr val="FFFFFF"/>
                </a:solidFill>
                <a:latin typeface="Heroic Condensed Medium" panose="02000506030000020004" pitchFamily="50" charset="0"/>
              </a:rPr>
              <a:t>DISCOVER STUDENTS IN ACTION</a:t>
            </a:r>
          </a:p>
        </p:txBody>
      </p:sp>
      <p:sp>
        <p:nvSpPr>
          <p:cNvPr id="6" name="TextBox 6"/>
          <p:cNvSpPr txBox="1"/>
          <p:nvPr/>
        </p:nvSpPr>
        <p:spPr>
          <a:xfrm>
            <a:off x="1028700" y="7395848"/>
            <a:ext cx="15490129" cy="1057982"/>
          </a:xfrm>
          <a:prstGeom prst="rect">
            <a:avLst/>
          </a:prstGeom>
        </p:spPr>
        <p:txBody>
          <a:bodyPr lIns="0" tIns="0" rIns="0" bIns="0" rtlCol="0" anchor="t">
            <a:spAutoFit/>
          </a:bodyPr>
          <a:lstStyle/>
          <a:p>
            <a:pPr>
              <a:lnSpc>
                <a:spcPts val="4200"/>
              </a:lnSpc>
            </a:pPr>
            <a:r>
              <a:rPr lang="en-US" sz="3000" dirty="0">
                <a:solidFill>
                  <a:srgbClr val="FFFFFF"/>
                </a:solidFill>
                <a:latin typeface="Tisa Sans OT" panose="020B0504020201020104" pitchFamily="34" charset="0"/>
              </a:rPr>
              <a:t>AN IN-DEPTH LOOK AT MULTIPLYING GOOD'S YOUTH SERVICE LEARNING PROGRAM AND HOW TO START A NEW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50889" y="6864935"/>
            <a:ext cx="7008411" cy="2970582"/>
            <a:chOff x="0" y="0"/>
            <a:chExt cx="9344547" cy="3960777"/>
          </a:xfrm>
        </p:grpSpPr>
        <p:pic>
          <p:nvPicPr>
            <p:cNvPr id="3" name="Picture 3"/>
            <p:cNvPicPr>
              <a:picLocks noChangeAspect="1"/>
            </p:cNvPicPr>
            <p:nvPr/>
          </p:nvPicPr>
          <p:blipFill>
            <a:blip r:embed="rId2"/>
            <a:srcRect t="5578" r="15930" b="13860"/>
            <a:stretch>
              <a:fillRect/>
            </a:stretch>
          </p:blipFill>
          <p:spPr>
            <a:xfrm>
              <a:off x="0" y="0"/>
              <a:ext cx="9344547" cy="3960777"/>
            </a:xfrm>
            <a:prstGeom prst="rect">
              <a:avLst/>
            </a:prstGeom>
          </p:spPr>
        </p:pic>
      </p:grpSp>
      <p:grpSp>
        <p:nvGrpSpPr>
          <p:cNvPr id="4" name="Group 4"/>
          <p:cNvGrpSpPr/>
          <p:nvPr/>
        </p:nvGrpSpPr>
        <p:grpSpPr>
          <a:xfrm>
            <a:off x="0" y="1"/>
            <a:ext cx="18288000" cy="3346325"/>
            <a:chOff x="0" y="0"/>
            <a:chExt cx="4816593" cy="881336"/>
          </a:xfrm>
        </p:grpSpPr>
        <p:sp>
          <p:nvSpPr>
            <p:cNvPr id="5" name="Freeform 5"/>
            <p:cNvSpPr/>
            <p:nvPr/>
          </p:nvSpPr>
          <p:spPr>
            <a:xfrm>
              <a:off x="0" y="0"/>
              <a:ext cx="4816592" cy="881336"/>
            </a:xfrm>
            <a:custGeom>
              <a:avLst/>
              <a:gdLst/>
              <a:ahLst/>
              <a:cxnLst/>
              <a:rect l="l" t="t" r="r" b="b"/>
              <a:pathLst>
                <a:path w="4816592" h="881336">
                  <a:moveTo>
                    <a:pt x="0" y="0"/>
                  </a:moveTo>
                  <a:lnTo>
                    <a:pt x="4816592" y="0"/>
                  </a:lnTo>
                  <a:lnTo>
                    <a:pt x="4816592" y="881336"/>
                  </a:lnTo>
                  <a:lnTo>
                    <a:pt x="0" y="881336"/>
                  </a:lnTo>
                  <a:close/>
                </a:path>
              </a:pathLst>
            </a:custGeom>
            <a:solidFill>
              <a:srgbClr val="233C7A"/>
            </a:solidFill>
          </p:spPr>
          <p:txBody>
            <a:bodyPr/>
            <a:lstStyle/>
            <a:p>
              <a:endParaRPr lang="en-US"/>
            </a:p>
          </p:txBody>
        </p:sp>
        <p:sp>
          <p:nvSpPr>
            <p:cNvPr id="6" name="TextBox 6"/>
            <p:cNvSpPr txBox="1"/>
            <p:nvPr/>
          </p:nvSpPr>
          <p:spPr>
            <a:xfrm>
              <a:off x="0" y="-38100"/>
              <a:ext cx="812800" cy="850900"/>
            </a:xfrm>
            <a:prstGeom prst="rect">
              <a:avLst/>
            </a:prstGeom>
          </p:spPr>
          <p:txBody>
            <a:bodyPr lIns="50801" tIns="50801" rIns="50801" bIns="50801" rtlCol="0" anchor="ctr"/>
            <a:lstStyle/>
            <a:p>
              <a:pPr algn="ctr">
                <a:lnSpc>
                  <a:spcPts val="2547"/>
                </a:lnSpc>
              </a:pPr>
              <a:endParaRPr/>
            </a:p>
          </p:txBody>
        </p:sp>
      </p:grpSp>
      <p:sp>
        <p:nvSpPr>
          <p:cNvPr id="7" name="AutoShape 7"/>
          <p:cNvSpPr/>
          <p:nvPr/>
        </p:nvSpPr>
        <p:spPr>
          <a:xfrm rot="5400000">
            <a:off x="18557243" y="-2834279"/>
            <a:ext cx="33617" cy="8474271"/>
          </a:xfrm>
          <a:prstGeom prst="rect">
            <a:avLst/>
          </a:prstGeom>
          <a:solidFill>
            <a:srgbClr val="F5BA20"/>
          </a:solidFill>
        </p:spPr>
        <p:txBody>
          <a:bodyPr/>
          <a:lstStyle/>
          <a:p>
            <a:endParaRPr lang="en-US"/>
          </a:p>
        </p:txBody>
      </p:sp>
      <p:sp>
        <p:nvSpPr>
          <p:cNvPr id="8" name="TextBox 8"/>
          <p:cNvSpPr txBox="1"/>
          <p:nvPr/>
        </p:nvSpPr>
        <p:spPr>
          <a:xfrm>
            <a:off x="865415" y="552451"/>
            <a:ext cx="13214327" cy="1436291"/>
          </a:xfrm>
          <a:prstGeom prst="rect">
            <a:avLst/>
          </a:prstGeom>
        </p:spPr>
        <p:txBody>
          <a:bodyPr lIns="0" tIns="0" rIns="0" bIns="0" rtlCol="0" anchor="t">
            <a:spAutoFit/>
          </a:bodyPr>
          <a:lstStyle/>
          <a:p>
            <a:pPr>
              <a:lnSpc>
                <a:spcPts val="11201"/>
              </a:lnSpc>
              <a:spcBef>
                <a:spcPct val="0"/>
              </a:spcBef>
            </a:pPr>
            <a:r>
              <a:rPr lang="en-US" sz="8001" dirty="0">
                <a:solidFill>
                  <a:srgbClr val="0FB1D8"/>
                </a:solidFill>
                <a:latin typeface="Heroic Condensed Medium" panose="02000506030000020004" pitchFamily="50" charset="0"/>
              </a:rPr>
              <a:t>CULTIVATE STUDENT LEADERS THROUGH SERVICE</a:t>
            </a:r>
          </a:p>
        </p:txBody>
      </p:sp>
      <p:sp>
        <p:nvSpPr>
          <p:cNvPr id="9" name="TextBox 9"/>
          <p:cNvSpPr txBox="1"/>
          <p:nvPr/>
        </p:nvSpPr>
        <p:spPr>
          <a:xfrm>
            <a:off x="865415" y="3701387"/>
            <a:ext cx="7810823" cy="5678478"/>
          </a:xfrm>
          <a:prstGeom prst="rect">
            <a:avLst/>
          </a:prstGeom>
        </p:spPr>
        <p:txBody>
          <a:bodyPr lIns="0" tIns="0" rIns="0" bIns="0" rtlCol="0" anchor="t">
            <a:spAutoFit/>
          </a:bodyPr>
          <a:lstStyle/>
          <a:p>
            <a:pPr>
              <a:lnSpc>
                <a:spcPts val="8525"/>
              </a:lnSpc>
            </a:pPr>
            <a:r>
              <a:rPr lang="en-US" sz="5499" dirty="0">
                <a:solidFill>
                  <a:srgbClr val="F09021"/>
                </a:solidFill>
                <a:latin typeface="Heroic Condensed Medium" panose="02000506030000020004" pitchFamily="50" charset="0"/>
              </a:rPr>
              <a:t>WHY WE BELIEVE IN STUDENTS IN ACTION:</a:t>
            </a:r>
          </a:p>
          <a:p>
            <a:pPr marL="561369" lvl="1" indent="-280685">
              <a:lnSpc>
                <a:spcPts val="4031"/>
              </a:lnSpc>
              <a:buFont typeface="Arial"/>
              <a:buChar char="•"/>
            </a:pPr>
            <a:r>
              <a:rPr lang="en-US" sz="2599" dirty="0">
                <a:solidFill>
                  <a:srgbClr val="233C7A"/>
                </a:solidFill>
                <a:latin typeface="Tisa Sans OT" panose="020B0504020201020104" pitchFamily="34" charset="0"/>
              </a:rPr>
              <a:t>It is a service, leadership, and recognition program for teenage youth.</a:t>
            </a:r>
          </a:p>
          <a:p>
            <a:pPr>
              <a:lnSpc>
                <a:spcPts val="4031"/>
              </a:lnSpc>
            </a:pPr>
            <a:endParaRPr lang="en-US" sz="2599" dirty="0">
              <a:solidFill>
                <a:srgbClr val="233C7A"/>
              </a:solidFill>
              <a:latin typeface="Tisa Sans OT" panose="020B0504020201020104" pitchFamily="34" charset="0"/>
            </a:endParaRPr>
          </a:p>
          <a:p>
            <a:pPr marL="561369" lvl="1" indent="-280685">
              <a:lnSpc>
                <a:spcPts val="4031"/>
              </a:lnSpc>
              <a:buFont typeface="Arial"/>
              <a:buChar char="•"/>
            </a:pPr>
            <a:r>
              <a:rPr lang="en-US" sz="2599" dirty="0">
                <a:solidFill>
                  <a:srgbClr val="233C7A"/>
                </a:solidFill>
                <a:latin typeface="Tisa Sans OT" panose="020B0504020201020104" pitchFamily="34" charset="0"/>
              </a:rPr>
              <a:t>Uses project-based service learning that empowers youth to impact their community in a meaningful way.</a:t>
            </a:r>
          </a:p>
          <a:p>
            <a:pPr>
              <a:lnSpc>
                <a:spcPts val="4031"/>
              </a:lnSpc>
            </a:pPr>
            <a:endParaRPr lang="en-US" sz="2599" dirty="0">
              <a:solidFill>
                <a:srgbClr val="233C7A"/>
              </a:solidFill>
              <a:latin typeface="Tisa Sans OT" panose="020B0504020201020104" pitchFamily="34" charset="0"/>
            </a:endParaRPr>
          </a:p>
          <a:p>
            <a:pPr marL="561369" lvl="1" indent="-280685">
              <a:lnSpc>
                <a:spcPts val="4031"/>
              </a:lnSpc>
              <a:buFont typeface="Arial"/>
              <a:buChar char="•"/>
            </a:pPr>
            <a:r>
              <a:rPr lang="en-US" sz="2599" dirty="0">
                <a:solidFill>
                  <a:srgbClr val="233C7A"/>
                </a:solidFill>
                <a:latin typeface="Tisa Sans OT" panose="020B0504020201020104" pitchFamily="34" charset="0"/>
              </a:rPr>
              <a:t>Builds a generation of youth with confidence in their abilities and the skills needed to excel.</a:t>
            </a:r>
          </a:p>
        </p:txBody>
      </p:sp>
      <p:sp>
        <p:nvSpPr>
          <p:cNvPr id="10" name="TextBox 10"/>
          <p:cNvSpPr txBox="1"/>
          <p:nvPr/>
        </p:nvSpPr>
        <p:spPr>
          <a:xfrm>
            <a:off x="914401" y="1977959"/>
            <a:ext cx="16229645" cy="731611"/>
          </a:xfrm>
          <a:prstGeom prst="rect">
            <a:avLst/>
          </a:prstGeom>
        </p:spPr>
        <p:txBody>
          <a:bodyPr lIns="0" tIns="0" rIns="0" bIns="0" rtlCol="0" anchor="t">
            <a:spAutoFit/>
          </a:bodyPr>
          <a:lstStyle/>
          <a:p>
            <a:pPr>
              <a:lnSpc>
                <a:spcPts val="2940"/>
              </a:lnSpc>
            </a:pPr>
            <a:r>
              <a:rPr lang="en-US" sz="2100" dirty="0">
                <a:solidFill>
                  <a:srgbClr val="F6F6F6"/>
                </a:solidFill>
                <a:latin typeface="Tisa Sans OT" panose="020B0504020201020104" pitchFamily="34" charset="0"/>
              </a:rPr>
              <a:t>Service empowers youth to make a positive impact on issues they care about and harness their purpose and passion to build a brighter future. We have been building the next generation of leaders through Students in Action across the country for the past 15 years.</a:t>
            </a:r>
          </a:p>
        </p:txBody>
      </p:sp>
      <p:grpSp>
        <p:nvGrpSpPr>
          <p:cNvPr id="11" name="Group 11"/>
          <p:cNvGrpSpPr/>
          <p:nvPr/>
        </p:nvGrpSpPr>
        <p:grpSpPr>
          <a:xfrm>
            <a:off x="10250889" y="3745694"/>
            <a:ext cx="7008411" cy="2970582"/>
            <a:chOff x="0" y="0"/>
            <a:chExt cx="9344547" cy="3960777"/>
          </a:xfrm>
        </p:grpSpPr>
        <p:pic>
          <p:nvPicPr>
            <p:cNvPr id="12" name="Picture 12"/>
            <p:cNvPicPr>
              <a:picLocks noChangeAspect="1"/>
            </p:cNvPicPr>
            <p:nvPr/>
          </p:nvPicPr>
          <p:blipFill>
            <a:blip r:embed="rId3"/>
            <a:srcRect t="14073" b="22347"/>
            <a:stretch>
              <a:fillRect/>
            </a:stretch>
          </p:blipFill>
          <p:spPr>
            <a:xfrm>
              <a:off x="0" y="0"/>
              <a:ext cx="9344547" cy="3960777"/>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933444"/>
            <a:ext cx="18288000" cy="353556"/>
            <a:chOff x="0" y="0"/>
            <a:chExt cx="4816593" cy="93118"/>
          </a:xfrm>
        </p:grpSpPr>
        <p:sp>
          <p:nvSpPr>
            <p:cNvPr id="3" name="Freeform 3"/>
            <p:cNvSpPr/>
            <p:nvPr/>
          </p:nvSpPr>
          <p:spPr>
            <a:xfrm>
              <a:off x="0" y="0"/>
              <a:ext cx="4816592" cy="93118"/>
            </a:xfrm>
            <a:custGeom>
              <a:avLst/>
              <a:gdLst/>
              <a:ahLst/>
              <a:cxnLst/>
              <a:rect l="l" t="t" r="r" b="b"/>
              <a:pathLst>
                <a:path w="4816592" h="93118">
                  <a:moveTo>
                    <a:pt x="0" y="0"/>
                  </a:moveTo>
                  <a:lnTo>
                    <a:pt x="4816592" y="0"/>
                  </a:lnTo>
                  <a:lnTo>
                    <a:pt x="4816592" y="93118"/>
                  </a:lnTo>
                  <a:lnTo>
                    <a:pt x="0" y="93118"/>
                  </a:lnTo>
                  <a:close/>
                </a:path>
              </a:pathLst>
            </a:custGeom>
            <a:solidFill>
              <a:srgbClr val="233C7A"/>
            </a:solidFill>
          </p:spPr>
          <p:txBody>
            <a:bodyPr/>
            <a:lstStyle/>
            <a:p>
              <a:endParaRPr lang="en-US"/>
            </a:p>
          </p:txBody>
        </p:sp>
        <p:sp>
          <p:nvSpPr>
            <p:cNvPr id="4" name="TextBox 4"/>
            <p:cNvSpPr txBox="1"/>
            <p:nvPr/>
          </p:nvSpPr>
          <p:spPr>
            <a:xfrm>
              <a:off x="0" y="-38100"/>
              <a:ext cx="812800" cy="850900"/>
            </a:xfrm>
            <a:prstGeom prst="rect">
              <a:avLst/>
            </a:prstGeom>
          </p:spPr>
          <p:txBody>
            <a:bodyPr lIns="50801" tIns="50801" rIns="50801" bIns="50801" rtlCol="0" anchor="ctr"/>
            <a:lstStyle/>
            <a:p>
              <a:pPr algn="ctr">
                <a:lnSpc>
                  <a:spcPts val="2547"/>
                </a:lnSpc>
              </a:pPr>
              <a:endParaRPr/>
            </a:p>
          </p:txBody>
        </p:sp>
      </p:grpSp>
      <p:grpSp>
        <p:nvGrpSpPr>
          <p:cNvPr id="5" name="Group 5"/>
          <p:cNvGrpSpPr/>
          <p:nvPr/>
        </p:nvGrpSpPr>
        <p:grpSpPr>
          <a:xfrm>
            <a:off x="0" y="1"/>
            <a:ext cx="18288000" cy="3346325"/>
            <a:chOff x="0" y="0"/>
            <a:chExt cx="4816593" cy="881336"/>
          </a:xfrm>
        </p:grpSpPr>
        <p:sp>
          <p:nvSpPr>
            <p:cNvPr id="6" name="Freeform 6"/>
            <p:cNvSpPr/>
            <p:nvPr/>
          </p:nvSpPr>
          <p:spPr>
            <a:xfrm>
              <a:off x="0" y="0"/>
              <a:ext cx="4816592" cy="881336"/>
            </a:xfrm>
            <a:custGeom>
              <a:avLst/>
              <a:gdLst/>
              <a:ahLst/>
              <a:cxnLst/>
              <a:rect l="l" t="t" r="r" b="b"/>
              <a:pathLst>
                <a:path w="4816592" h="881336">
                  <a:moveTo>
                    <a:pt x="0" y="0"/>
                  </a:moveTo>
                  <a:lnTo>
                    <a:pt x="4816592" y="0"/>
                  </a:lnTo>
                  <a:lnTo>
                    <a:pt x="4816592" y="881336"/>
                  </a:lnTo>
                  <a:lnTo>
                    <a:pt x="0" y="881336"/>
                  </a:lnTo>
                  <a:close/>
                </a:path>
              </a:pathLst>
            </a:custGeom>
            <a:solidFill>
              <a:srgbClr val="233C7A"/>
            </a:solidFill>
          </p:spPr>
          <p:txBody>
            <a:bodyPr/>
            <a:lstStyle/>
            <a:p>
              <a:endParaRPr lang="en-US"/>
            </a:p>
          </p:txBody>
        </p:sp>
        <p:sp>
          <p:nvSpPr>
            <p:cNvPr id="7" name="TextBox 7"/>
            <p:cNvSpPr txBox="1"/>
            <p:nvPr/>
          </p:nvSpPr>
          <p:spPr>
            <a:xfrm>
              <a:off x="0" y="-38100"/>
              <a:ext cx="812800" cy="850900"/>
            </a:xfrm>
            <a:prstGeom prst="rect">
              <a:avLst/>
            </a:prstGeom>
          </p:spPr>
          <p:txBody>
            <a:bodyPr lIns="50801" tIns="50801" rIns="50801" bIns="50801" rtlCol="0" anchor="ctr"/>
            <a:lstStyle/>
            <a:p>
              <a:pPr algn="ctr">
                <a:lnSpc>
                  <a:spcPts val="2547"/>
                </a:lnSpc>
              </a:pPr>
              <a:endParaRPr/>
            </a:p>
          </p:txBody>
        </p:sp>
      </p:grpSp>
      <p:sp>
        <p:nvSpPr>
          <p:cNvPr id="8" name="TextBox 8"/>
          <p:cNvSpPr txBox="1"/>
          <p:nvPr/>
        </p:nvSpPr>
        <p:spPr>
          <a:xfrm>
            <a:off x="1081082" y="764045"/>
            <a:ext cx="13975473" cy="1154162"/>
          </a:xfrm>
          <a:prstGeom prst="rect">
            <a:avLst/>
          </a:prstGeom>
        </p:spPr>
        <p:txBody>
          <a:bodyPr lIns="0" tIns="0" rIns="0" bIns="0" rtlCol="0" anchor="t">
            <a:spAutoFit/>
          </a:bodyPr>
          <a:lstStyle/>
          <a:p>
            <a:pPr>
              <a:lnSpc>
                <a:spcPts val="8801"/>
              </a:lnSpc>
            </a:pPr>
            <a:r>
              <a:rPr lang="en-US" sz="8001" dirty="0">
                <a:solidFill>
                  <a:srgbClr val="0FB1D8"/>
                </a:solidFill>
                <a:latin typeface="Heroic Condensed Medium" panose="02000506030000020004" pitchFamily="50" charset="0"/>
              </a:rPr>
              <a:t>CONNECTION ACROSS THE COMMUNITY</a:t>
            </a:r>
          </a:p>
        </p:txBody>
      </p:sp>
      <p:sp>
        <p:nvSpPr>
          <p:cNvPr id="9" name="AutoShape 9"/>
          <p:cNvSpPr/>
          <p:nvPr/>
        </p:nvSpPr>
        <p:spPr>
          <a:xfrm rot="5400000">
            <a:off x="17090093" y="-2834279"/>
            <a:ext cx="33617" cy="8474271"/>
          </a:xfrm>
          <a:prstGeom prst="rect">
            <a:avLst/>
          </a:prstGeom>
          <a:solidFill>
            <a:srgbClr val="F5BA20"/>
          </a:solidFill>
        </p:spPr>
        <p:txBody>
          <a:bodyPr/>
          <a:lstStyle/>
          <a:p>
            <a:endParaRPr lang="en-US"/>
          </a:p>
        </p:txBody>
      </p:sp>
      <p:grpSp>
        <p:nvGrpSpPr>
          <p:cNvPr id="10" name="Group 10"/>
          <p:cNvGrpSpPr/>
          <p:nvPr/>
        </p:nvGrpSpPr>
        <p:grpSpPr>
          <a:xfrm>
            <a:off x="10048561" y="4047453"/>
            <a:ext cx="3357650" cy="5600100"/>
            <a:chOff x="0" y="0"/>
            <a:chExt cx="4476866" cy="7466802"/>
          </a:xfrm>
        </p:grpSpPr>
        <p:sp>
          <p:nvSpPr>
            <p:cNvPr id="11" name="Freeform 11"/>
            <p:cNvSpPr/>
            <p:nvPr/>
          </p:nvSpPr>
          <p:spPr>
            <a:xfrm>
              <a:off x="0" y="0"/>
              <a:ext cx="1298147" cy="1507283"/>
            </a:xfrm>
            <a:custGeom>
              <a:avLst/>
              <a:gdLst/>
              <a:ahLst/>
              <a:cxnLst/>
              <a:rect l="l" t="t" r="r" b="b"/>
              <a:pathLst>
                <a:path w="1298147" h="1507283">
                  <a:moveTo>
                    <a:pt x="0" y="0"/>
                  </a:moveTo>
                  <a:lnTo>
                    <a:pt x="1298147" y="0"/>
                  </a:lnTo>
                  <a:lnTo>
                    <a:pt x="1298147" y="1507283"/>
                  </a:lnTo>
                  <a:lnTo>
                    <a:pt x="0" y="15072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0" y="1775462"/>
              <a:ext cx="4476866" cy="1641475"/>
            </a:xfrm>
            <a:prstGeom prst="rect">
              <a:avLst/>
            </a:prstGeom>
          </p:spPr>
          <p:txBody>
            <a:bodyPr lIns="0" tIns="0" rIns="0" bIns="0" rtlCol="0" anchor="t">
              <a:spAutoFit/>
            </a:bodyPr>
            <a:lstStyle/>
            <a:p>
              <a:pPr>
                <a:lnSpc>
                  <a:spcPts val="4778"/>
                </a:lnSpc>
                <a:spcBef>
                  <a:spcPct val="0"/>
                </a:spcBef>
              </a:pPr>
              <a:r>
                <a:rPr lang="en-US" sz="3983" dirty="0">
                  <a:solidFill>
                    <a:srgbClr val="0FB1D8"/>
                  </a:solidFill>
                  <a:latin typeface="Heroic Condensed Medium" panose="02000506030000020004" pitchFamily="50" charset="0"/>
                </a:rPr>
                <a:t>MULTIPLYING GOOD PODCAST</a:t>
              </a:r>
            </a:p>
          </p:txBody>
        </p:sp>
        <p:sp>
          <p:nvSpPr>
            <p:cNvPr id="13" name="TextBox 13"/>
            <p:cNvSpPr txBox="1"/>
            <p:nvPr/>
          </p:nvSpPr>
          <p:spPr>
            <a:xfrm>
              <a:off x="0" y="3653792"/>
              <a:ext cx="4315915" cy="3813010"/>
            </a:xfrm>
            <a:prstGeom prst="rect">
              <a:avLst/>
            </a:prstGeom>
          </p:spPr>
          <p:txBody>
            <a:bodyPr lIns="0" tIns="0" rIns="0" bIns="0" rtlCol="0" anchor="t">
              <a:spAutoFit/>
            </a:bodyPr>
            <a:lstStyle/>
            <a:p>
              <a:pPr>
                <a:lnSpc>
                  <a:spcPts val="2801"/>
                </a:lnSpc>
              </a:pPr>
              <a:r>
                <a:rPr lang="en-US" sz="2000" dirty="0">
                  <a:solidFill>
                    <a:srgbClr val="000000"/>
                  </a:solidFill>
                  <a:latin typeface="Tisa Sans OT" panose="020B0504020201020104" pitchFamily="34" charset="0"/>
                </a:rPr>
                <a:t>Launching September 2023, this new podcast focuses on sparking change through the service of others by having meaningful conversations and sharing stories with members from our community.</a:t>
              </a:r>
            </a:p>
          </p:txBody>
        </p:sp>
      </p:grpSp>
      <p:grpSp>
        <p:nvGrpSpPr>
          <p:cNvPr id="14" name="Group 14"/>
          <p:cNvGrpSpPr/>
          <p:nvPr/>
        </p:nvGrpSpPr>
        <p:grpSpPr>
          <a:xfrm>
            <a:off x="14050925" y="4080914"/>
            <a:ext cx="3714651" cy="5566642"/>
            <a:chOff x="0" y="0"/>
            <a:chExt cx="4952868" cy="7422187"/>
          </a:xfrm>
        </p:grpSpPr>
        <p:sp>
          <p:nvSpPr>
            <p:cNvPr id="15" name="Freeform 15"/>
            <p:cNvSpPr/>
            <p:nvPr/>
          </p:nvSpPr>
          <p:spPr>
            <a:xfrm>
              <a:off x="0" y="0"/>
              <a:ext cx="1678816" cy="1462669"/>
            </a:xfrm>
            <a:custGeom>
              <a:avLst/>
              <a:gdLst/>
              <a:ahLst/>
              <a:cxnLst/>
              <a:rect l="l" t="t" r="r" b="b"/>
              <a:pathLst>
                <a:path w="1678816" h="1462669">
                  <a:moveTo>
                    <a:pt x="0" y="0"/>
                  </a:moveTo>
                  <a:lnTo>
                    <a:pt x="1678816" y="0"/>
                  </a:lnTo>
                  <a:lnTo>
                    <a:pt x="1678816" y="1462669"/>
                  </a:lnTo>
                  <a:lnTo>
                    <a:pt x="0" y="1462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0" y="1730850"/>
              <a:ext cx="4952868" cy="1641474"/>
            </a:xfrm>
            <a:prstGeom prst="rect">
              <a:avLst/>
            </a:prstGeom>
          </p:spPr>
          <p:txBody>
            <a:bodyPr lIns="0" tIns="0" rIns="0" bIns="0" rtlCol="0" anchor="t">
              <a:spAutoFit/>
            </a:bodyPr>
            <a:lstStyle/>
            <a:p>
              <a:pPr>
                <a:lnSpc>
                  <a:spcPts val="4778"/>
                </a:lnSpc>
                <a:spcBef>
                  <a:spcPct val="0"/>
                </a:spcBef>
              </a:pPr>
              <a:r>
                <a:rPr lang="en-US" sz="3983" dirty="0">
                  <a:solidFill>
                    <a:srgbClr val="0FB1D8"/>
                  </a:solidFill>
                  <a:latin typeface="Heroic Condensed Medium" panose="02000506030000020004" pitchFamily="50" charset="0"/>
                </a:rPr>
                <a:t>LEARNING FOR GOOD WORKSHOPS</a:t>
              </a:r>
            </a:p>
          </p:txBody>
        </p:sp>
        <p:sp>
          <p:nvSpPr>
            <p:cNvPr id="17" name="TextBox 17"/>
            <p:cNvSpPr txBox="1"/>
            <p:nvPr/>
          </p:nvSpPr>
          <p:spPr>
            <a:xfrm>
              <a:off x="0" y="3609179"/>
              <a:ext cx="4531836" cy="3813008"/>
            </a:xfrm>
            <a:prstGeom prst="rect">
              <a:avLst/>
            </a:prstGeom>
          </p:spPr>
          <p:txBody>
            <a:bodyPr lIns="0" tIns="0" rIns="0" bIns="0" rtlCol="0" anchor="t">
              <a:spAutoFit/>
            </a:bodyPr>
            <a:lstStyle/>
            <a:p>
              <a:pPr>
                <a:lnSpc>
                  <a:spcPts val="2801"/>
                </a:lnSpc>
              </a:pPr>
              <a:r>
                <a:rPr lang="en-US" sz="2000" dirty="0">
                  <a:solidFill>
                    <a:srgbClr val="000000"/>
                  </a:solidFill>
                  <a:latin typeface="Tisa Sans OT" panose="020B0504020201020104" pitchFamily="34" charset="0"/>
                </a:rPr>
                <a:t>The bi-monthly "Learning For Good" online series focuses on pressing topics those in various areas of care face and engages our community to share their experiences and shed light on various service topics.</a:t>
              </a:r>
            </a:p>
          </p:txBody>
        </p:sp>
      </p:grpSp>
      <p:grpSp>
        <p:nvGrpSpPr>
          <p:cNvPr id="18" name="Group 18"/>
          <p:cNvGrpSpPr/>
          <p:nvPr/>
        </p:nvGrpSpPr>
        <p:grpSpPr>
          <a:xfrm>
            <a:off x="5550535" y="4080914"/>
            <a:ext cx="3805688" cy="5566642"/>
            <a:chOff x="0" y="0"/>
            <a:chExt cx="5074249" cy="7422187"/>
          </a:xfrm>
        </p:grpSpPr>
        <p:sp>
          <p:nvSpPr>
            <p:cNvPr id="19" name="Freeform 19"/>
            <p:cNvSpPr/>
            <p:nvPr/>
          </p:nvSpPr>
          <p:spPr>
            <a:xfrm>
              <a:off x="0" y="0"/>
              <a:ext cx="2432713" cy="1462669"/>
            </a:xfrm>
            <a:custGeom>
              <a:avLst/>
              <a:gdLst/>
              <a:ahLst/>
              <a:cxnLst/>
              <a:rect l="l" t="t" r="r" b="b"/>
              <a:pathLst>
                <a:path w="2432713" h="1462669">
                  <a:moveTo>
                    <a:pt x="0" y="0"/>
                  </a:moveTo>
                  <a:lnTo>
                    <a:pt x="2432713" y="0"/>
                  </a:lnTo>
                  <a:lnTo>
                    <a:pt x="2432713" y="1462669"/>
                  </a:lnTo>
                  <a:lnTo>
                    <a:pt x="0" y="14626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0" y="1730850"/>
              <a:ext cx="5074249" cy="1641474"/>
            </a:xfrm>
            <a:prstGeom prst="rect">
              <a:avLst/>
            </a:prstGeom>
          </p:spPr>
          <p:txBody>
            <a:bodyPr lIns="0" tIns="0" rIns="0" bIns="0" rtlCol="0" anchor="t">
              <a:spAutoFit/>
            </a:bodyPr>
            <a:lstStyle/>
            <a:p>
              <a:pPr>
                <a:lnSpc>
                  <a:spcPts val="4778"/>
                </a:lnSpc>
                <a:spcBef>
                  <a:spcPct val="0"/>
                </a:spcBef>
              </a:pPr>
              <a:r>
                <a:rPr lang="en-US" sz="3983" dirty="0">
                  <a:solidFill>
                    <a:srgbClr val="0FB1D8"/>
                  </a:solidFill>
                  <a:latin typeface="Heroic Condensed Medium" panose="02000506030000020004" pitchFamily="50" charset="0"/>
                </a:rPr>
                <a:t>NETWORK OF CONSTITUENTS AFFINITY GROUPS</a:t>
              </a:r>
            </a:p>
          </p:txBody>
        </p:sp>
        <p:sp>
          <p:nvSpPr>
            <p:cNvPr id="21" name="TextBox 21"/>
            <p:cNvSpPr txBox="1"/>
            <p:nvPr/>
          </p:nvSpPr>
          <p:spPr>
            <a:xfrm>
              <a:off x="0" y="3609179"/>
              <a:ext cx="4571277" cy="3813008"/>
            </a:xfrm>
            <a:prstGeom prst="rect">
              <a:avLst/>
            </a:prstGeom>
          </p:spPr>
          <p:txBody>
            <a:bodyPr lIns="0" tIns="0" rIns="0" bIns="0" rtlCol="0" anchor="t">
              <a:spAutoFit/>
            </a:bodyPr>
            <a:lstStyle/>
            <a:p>
              <a:pPr>
                <a:lnSpc>
                  <a:spcPts val="2801"/>
                </a:lnSpc>
              </a:pPr>
              <a:r>
                <a:rPr lang="en-US" sz="2000" dirty="0">
                  <a:solidFill>
                    <a:srgbClr val="000000"/>
                  </a:solidFill>
                  <a:latin typeface="Tisa Sans OT" panose="020B0504020201020104" pitchFamily="34" charset="0"/>
                </a:rPr>
                <a:t>By leveraging social media platforms, Multiplying Good is hosting and bringing together our community across various digital spaces to learn from one another and build on the work they are doing in their local communities.</a:t>
              </a:r>
            </a:p>
          </p:txBody>
        </p:sp>
      </p:grpSp>
      <p:sp>
        <p:nvSpPr>
          <p:cNvPr id="22" name="TextBox 22"/>
          <p:cNvSpPr txBox="1"/>
          <p:nvPr/>
        </p:nvSpPr>
        <p:spPr>
          <a:xfrm>
            <a:off x="1147757" y="1977893"/>
            <a:ext cx="15615962" cy="1038746"/>
          </a:xfrm>
          <a:prstGeom prst="rect">
            <a:avLst/>
          </a:prstGeom>
        </p:spPr>
        <p:txBody>
          <a:bodyPr lIns="0" tIns="0" rIns="0" bIns="0" rtlCol="0" anchor="t">
            <a:spAutoFit/>
          </a:bodyPr>
          <a:lstStyle/>
          <a:p>
            <a:pPr>
              <a:lnSpc>
                <a:spcPts val="2730"/>
              </a:lnSpc>
            </a:pPr>
            <a:r>
              <a:rPr lang="en-US" sz="2100" dirty="0">
                <a:solidFill>
                  <a:srgbClr val="FFFFFF"/>
                </a:solidFill>
                <a:latin typeface="Tisa Sans OT" panose="020B0504020201020104" pitchFamily="34" charset="0"/>
              </a:rPr>
              <a:t>The Ripple brings people together from across the nation who have the goal to create a world where service has a positive impact on those around them. The more Multiplying Good can bring people into service, while magnifying and scaling their efforts, the greater the chance we all have to making the world a better place. </a:t>
            </a:r>
          </a:p>
        </p:txBody>
      </p:sp>
      <p:grpSp>
        <p:nvGrpSpPr>
          <p:cNvPr id="23" name="Group 23"/>
          <p:cNvGrpSpPr/>
          <p:nvPr/>
        </p:nvGrpSpPr>
        <p:grpSpPr>
          <a:xfrm>
            <a:off x="1147757" y="4047453"/>
            <a:ext cx="3805686" cy="5600100"/>
            <a:chOff x="0" y="0"/>
            <a:chExt cx="5074249" cy="7466802"/>
          </a:xfrm>
        </p:grpSpPr>
        <p:sp>
          <p:nvSpPr>
            <p:cNvPr id="24" name="Freeform 24"/>
            <p:cNvSpPr/>
            <p:nvPr/>
          </p:nvSpPr>
          <p:spPr>
            <a:xfrm>
              <a:off x="0" y="0"/>
              <a:ext cx="1507283" cy="1507283"/>
            </a:xfrm>
            <a:custGeom>
              <a:avLst/>
              <a:gdLst/>
              <a:ahLst/>
              <a:cxnLst/>
              <a:rect l="l" t="t" r="r" b="b"/>
              <a:pathLst>
                <a:path w="1507283" h="1507283">
                  <a:moveTo>
                    <a:pt x="0" y="0"/>
                  </a:moveTo>
                  <a:lnTo>
                    <a:pt x="1507283" y="0"/>
                  </a:lnTo>
                  <a:lnTo>
                    <a:pt x="1507283" y="1507283"/>
                  </a:lnTo>
                  <a:lnTo>
                    <a:pt x="0" y="1507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p:nvPr/>
          </p:nvSpPr>
          <p:spPr>
            <a:xfrm>
              <a:off x="0" y="1775462"/>
              <a:ext cx="5074249" cy="1641475"/>
            </a:xfrm>
            <a:prstGeom prst="rect">
              <a:avLst/>
            </a:prstGeom>
          </p:spPr>
          <p:txBody>
            <a:bodyPr lIns="0" tIns="0" rIns="0" bIns="0" rtlCol="0" anchor="t">
              <a:spAutoFit/>
            </a:bodyPr>
            <a:lstStyle/>
            <a:p>
              <a:pPr>
                <a:lnSpc>
                  <a:spcPts val="4778"/>
                </a:lnSpc>
                <a:spcBef>
                  <a:spcPct val="0"/>
                </a:spcBef>
              </a:pPr>
              <a:r>
                <a:rPr lang="en-US" sz="3983" dirty="0">
                  <a:solidFill>
                    <a:srgbClr val="0FB1D8"/>
                  </a:solidFill>
                  <a:latin typeface="Heroic Condensed Medium" panose="02000506030000020004" pitchFamily="50" charset="0"/>
                </a:rPr>
                <a:t>LOCAL MULTIPLYING GOOD CHAPTERS</a:t>
              </a:r>
            </a:p>
          </p:txBody>
        </p:sp>
        <p:sp>
          <p:nvSpPr>
            <p:cNvPr id="26" name="TextBox 26"/>
            <p:cNvSpPr txBox="1"/>
            <p:nvPr/>
          </p:nvSpPr>
          <p:spPr>
            <a:xfrm>
              <a:off x="0" y="3653792"/>
              <a:ext cx="4716525" cy="3813010"/>
            </a:xfrm>
            <a:prstGeom prst="rect">
              <a:avLst/>
            </a:prstGeom>
          </p:spPr>
          <p:txBody>
            <a:bodyPr lIns="0" tIns="0" rIns="0" bIns="0" rtlCol="0" anchor="t">
              <a:spAutoFit/>
            </a:bodyPr>
            <a:lstStyle/>
            <a:p>
              <a:pPr>
                <a:lnSpc>
                  <a:spcPts val="2801"/>
                </a:lnSpc>
              </a:pPr>
              <a:r>
                <a:rPr lang="en-US" sz="2000" dirty="0">
                  <a:solidFill>
                    <a:srgbClr val="000000"/>
                  </a:solidFill>
                  <a:latin typeface="Tisa Sans OT" panose="020B0504020201020104" pitchFamily="34" charset="0"/>
                </a:rPr>
                <a:t>Our chapters are located in communities across the country, delivering on-the-ground impact where it's needed most. Our chapter boards and partners help support robust programming and make change possible.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22133" y="0"/>
            <a:ext cx="9992406" cy="10287000"/>
          </a:xfrm>
          <a:prstGeom prst="rect">
            <a:avLst/>
          </a:prstGeom>
          <a:solidFill>
            <a:srgbClr val="233C7A"/>
          </a:solidFill>
        </p:spPr>
        <p:txBody>
          <a:bodyPr/>
          <a:lstStyle/>
          <a:p>
            <a:endParaRPr lang="en-US"/>
          </a:p>
        </p:txBody>
      </p:sp>
      <p:sp>
        <p:nvSpPr>
          <p:cNvPr id="3" name="TextBox 3"/>
          <p:cNvSpPr txBox="1"/>
          <p:nvPr/>
        </p:nvSpPr>
        <p:spPr>
          <a:xfrm>
            <a:off x="1249973" y="1258461"/>
            <a:ext cx="7057841" cy="5962650"/>
          </a:xfrm>
          <a:prstGeom prst="rect">
            <a:avLst/>
          </a:prstGeom>
        </p:spPr>
        <p:txBody>
          <a:bodyPr lIns="0" tIns="0" rIns="0" bIns="0" rtlCol="0" anchor="t">
            <a:spAutoFit/>
          </a:bodyPr>
          <a:lstStyle/>
          <a:p>
            <a:pPr algn="ctr">
              <a:lnSpc>
                <a:spcPts val="15000"/>
              </a:lnSpc>
              <a:spcBef>
                <a:spcPts val="11250"/>
              </a:spcBef>
            </a:pPr>
            <a:r>
              <a:rPr lang="en-US" sz="12500" dirty="0">
                <a:solidFill>
                  <a:srgbClr val="233C7A"/>
                </a:solidFill>
                <a:latin typeface="Heroic Condensed Medium" panose="02000506030000020004" pitchFamily="50" charset="0"/>
              </a:rPr>
              <a:t>MULTIPLYING GOOD WITH YOUNG PEOPLE</a:t>
            </a:r>
          </a:p>
        </p:txBody>
      </p:sp>
      <p:sp>
        <p:nvSpPr>
          <p:cNvPr id="4" name="AutoShape 4"/>
          <p:cNvSpPr/>
          <p:nvPr/>
        </p:nvSpPr>
        <p:spPr>
          <a:xfrm>
            <a:off x="1532773" y="7448926"/>
            <a:ext cx="6492240" cy="0"/>
          </a:xfrm>
          <a:prstGeom prst="line">
            <a:avLst/>
          </a:prstGeom>
          <a:ln w="38100" cap="flat">
            <a:solidFill>
              <a:srgbClr val="F5BA20"/>
            </a:solidFill>
            <a:prstDash val="solid"/>
            <a:headEnd type="none" w="sm" len="sm"/>
            <a:tailEnd type="none" w="sm" len="sm"/>
          </a:ln>
        </p:spPr>
        <p:txBody>
          <a:bodyPr/>
          <a:lstStyle/>
          <a:p>
            <a:endParaRPr lang="en-US"/>
          </a:p>
        </p:txBody>
      </p:sp>
      <p:pic>
        <p:nvPicPr>
          <p:cNvPr id="5" name="Picture 5"/>
          <p:cNvPicPr>
            <a:picLocks noChangeAspect="1"/>
          </p:cNvPicPr>
          <p:nvPr/>
        </p:nvPicPr>
        <p:blipFill>
          <a:blip r:embed="rId3"/>
          <a:srcRect l="20358" r="20358"/>
          <a:stretch>
            <a:fillRect/>
          </a:stretch>
        </p:blipFill>
        <p:spPr>
          <a:xfrm>
            <a:off x="9748673" y="0"/>
            <a:ext cx="8539327" cy="10287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51906" cy="3829774"/>
            <a:chOff x="0" y="0"/>
            <a:chExt cx="4886099" cy="1008665"/>
          </a:xfrm>
        </p:grpSpPr>
        <p:sp>
          <p:nvSpPr>
            <p:cNvPr id="3" name="Freeform 3"/>
            <p:cNvSpPr/>
            <p:nvPr/>
          </p:nvSpPr>
          <p:spPr>
            <a:xfrm>
              <a:off x="0" y="0"/>
              <a:ext cx="4886099" cy="1008665"/>
            </a:xfrm>
            <a:custGeom>
              <a:avLst/>
              <a:gdLst/>
              <a:ahLst/>
              <a:cxnLst/>
              <a:rect l="l" t="t" r="r" b="b"/>
              <a:pathLst>
                <a:path w="4886099" h="1008665">
                  <a:moveTo>
                    <a:pt x="0" y="0"/>
                  </a:moveTo>
                  <a:lnTo>
                    <a:pt x="4886099" y="0"/>
                  </a:lnTo>
                  <a:lnTo>
                    <a:pt x="4886099" y="1008665"/>
                  </a:lnTo>
                  <a:lnTo>
                    <a:pt x="0" y="1008665"/>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143344" y="1028700"/>
            <a:ext cx="15929231" cy="2039020"/>
          </a:xfrm>
          <a:prstGeom prst="rect">
            <a:avLst/>
          </a:prstGeom>
        </p:spPr>
        <p:txBody>
          <a:bodyPr lIns="0" tIns="0" rIns="0" bIns="0" rtlCol="0" anchor="t">
            <a:spAutoFit/>
          </a:bodyPr>
          <a:lstStyle/>
          <a:p>
            <a:pPr marL="0" lvl="0" indent="0" algn="l">
              <a:lnSpc>
                <a:spcPts val="5279"/>
              </a:lnSpc>
            </a:pPr>
            <a:r>
              <a:rPr lang="en-US" sz="4399" dirty="0">
                <a:solidFill>
                  <a:srgbClr val="FFFFFF"/>
                </a:solidFill>
                <a:latin typeface="Tisa Sans OT" panose="020B0504020201020104" pitchFamily="34" charset="0"/>
              </a:rPr>
              <a:t>Service empowers youth to make a positive impact on issues they care about and harness their purpose and passion to </a:t>
            </a:r>
            <a:r>
              <a:rPr lang="en-US" sz="4399" dirty="0">
                <a:solidFill>
                  <a:srgbClr val="F09021"/>
                </a:solidFill>
                <a:latin typeface="Tisa Sans OT" panose="020B0504020201020104" pitchFamily="34" charset="0"/>
              </a:rPr>
              <a:t>build a brighter future</a:t>
            </a:r>
            <a:r>
              <a:rPr lang="en-US" sz="4399" dirty="0">
                <a:solidFill>
                  <a:srgbClr val="FFFFFF"/>
                </a:solidFill>
                <a:latin typeface="Tisa Sans OT" panose="020B0504020201020104" pitchFamily="34" charset="0"/>
              </a:rPr>
              <a:t>.</a:t>
            </a:r>
          </a:p>
        </p:txBody>
      </p:sp>
      <p:sp>
        <p:nvSpPr>
          <p:cNvPr id="6" name="TextBox 6"/>
          <p:cNvSpPr txBox="1"/>
          <p:nvPr/>
        </p:nvSpPr>
        <p:spPr>
          <a:xfrm>
            <a:off x="1143344" y="4432091"/>
            <a:ext cx="16671441" cy="1314399"/>
          </a:xfrm>
          <a:prstGeom prst="rect">
            <a:avLst/>
          </a:prstGeom>
        </p:spPr>
        <p:txBody>
          <a:bodyPr lIns="0" tIns="0" rIns="0" bIns="0" rtlCol="0" anchor="t">
            <a:spAutoFit/>
          </a:bodyPr>
          <a:lstStyle/>
          <a:p>
            <a:pPr>
              <a:lnSpc>
                <a:spcPts val="4999"/>
              </a:lnSpc>
            </a:pPr>
            <a:r>
              <a:rPr lang="en-US" sz="4999" dirty="0">
                <a:solidFill>
                  <a:srgbClr val="0FB1D8"/>
                </a:solidFill>
                <a:latin typeface="Heroic Condensed Medium" panose="02000506030000020004" pitchFamily="50" charset="0"/>
              </a:rPr>
              <a:t>RESEARCH SHOWS YOUTH ENGAGED IN HIGH-QUALITY SERVICE-LEARNING EXPERIENCES GAIN:</a:t>
            </a:r>
          </a:p>
          <a:p>
            <a:pPr marL="0" lvl="0" indent="0" algn="l">
              <a:lnSpc>
                <a:spcPts val="4999"/>
              </a:lnSpc>
            </a:pPr>
            <a:endParaRPr lang="en-US" sz="4999" dirty="0">
              <a:solidFill>
                <a:srgbClr val="0FB1D8"/>
              </a:solidFill>
              <a:latin typeface="Heroic Condensed Bold"/>
            </a:endParaRPr>
          </a:p>
        </p:txBody>
      </p:sp>
      <p:sp>
        <p:nvSpPr>
          <p:cNvPr id="7" name="TextBox 7"/>
          <p:cNvSpPr txBox="1"/>
          <p:nvPr/>
        </p:nvSpPr>
        <p:spPr>
          <a:xfrm>
            <a:off x="1143344" y="5509182"/>
            <a:ext cx="12529910" cy="3231654"/>
          </a:xfrm>
          <a:prstGeom prst="rect">
            <a:avLst/>
          </a:prstGeom>
        </p:spPr>
        <p:txBody>
          <a:bodyPr lIns="0" tIns="0" rIns="0" bIns="0" rtlCol="0" anchor="t">
            <a:spAutoFit/>
          </a:bodyPr>
          <a:lstStyle/>
          <a:p>
            <a:pPr marL="604518" lvl="1" indent="-302259">
              <a:lnSpc>
                <a:spcPts val="3639"/>
              </a:lnSpc>
              <a:buFont typeface="Arial"/>
              <a:buChar char="•"/>
            </a:pPr>
            <a:r>
              <a:rPr lang="en-US" sz="2799" dirty="0">
                <a:solidFill>
                  <a:srgbClr val="233C7A"/>
                </a:solidFill>
                <a:latin typeface="Tisa Sans OT" panose="020B0504020201020104" pitchFamily="34" charset="0"/>
              </a:rPr>
              <a:t>Belief in their own ability to make a difference.</a:t>
            </a:r>
          </a:p>
          <a:p>
            <a:pPr marL="604518" lvl="1" indent="-302259">
              <a:lnSpc>
                <a:spcPts val="3639"/>
              </a:lnSpc>
              <a:buFont typeface="Arial"/>
              <a:buChar char="•"/>
            </a:pPr>
            <a:r>
              <a:rPr lang="en-US" sz="2799" dirty="0">
                <a:solidFill>
                  <a:srgbClr val="233C7A"/>
                </a:solidFill>
                <a:latin typeface="Tisa Sans OT" panose="020B0504020201020104" pitchFamily="34" charset="0"/>
              </a:rPr>
              <a:t>Adoption of compassionate values and a sense of broader community.</a:t>
            </a:r>
          </a:p>
          <a:p>
            <a:pPr marL="604518" lvl="1" indent="-302259">
              <a:lnSpc>
                <a:spcPts val="3639"/>
              </a:lnSpc>
              <a:buFont typeface="Arial"/>
              <a:buChar char="•"/>
            </a:pPr>
            <a:r>
              <a:rPr lang="en-US" sz="2799" dirty="0">
                <a:solidFill>
                  <a:srgbClr val="233C7A"/>
                </a:solidFill>
                <a:latin typeface="Tisa Sans OT" panose="020B0504020201020104" pitchFamily="34" charset="0"/>
              </a:rPr>
              <a:t>Understanding and respect for other perspectives, including the reduction of stereotypes</a:t>
            </a:r>
          </a:p>
          <a:p>
            <a:pPr marL="604518" lvl="1" indent="-302259">
              <a:lnSpc>
                <a:spcPts val="3639"/>
              </a:lnSpc>
              <a:buFont typeface="Arial"/>
              <a:buChar char="•"/>
            </a:pPr>
            <a:r>
              <a:rPr lang="en-US" sz="2799" dirty="0">
                <a:solidFill>
                  <a:srgbClr val="233C7A"/>
                </a:solidFill>
                <a:latin typeface="Tisa Sans OT" panose="020B0504020201020104" pitchFamily="34" charset="0"/>
              </a:rPr>
              <a:t>Increased sense of civic self-efficacy and civic obligation</a:t>
            </a:r>
          </a:p>
          <a:p>
            <a:pPr marL="604518" lvl="1" indent="-302259">
              <a:lnSpc>
                <a:spcPts val="3639"/>
              </a:lnSpc>
              <a:buFont typeface="Arial"/>
              <a:buChar char="•"/>
            </a:pPr>
            <a:r>
              <a:rPr lang="en-US" sz="2799" dirty="0">
                <a:solidFill>
                  <a:srgbClr val="233C7A"/>
                </a:solidFill>
                <a:latin typeface="Tisa Sans OT" panose="020B0504020201020104" pitchFamily="34" charset="0"/>
              </a:rPr>
              <a:t>Improved 21st-Century skills, including critical thinking, communication, collaboration, and creativity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754" y="-107111"/>
            <a:ext cx="18288000" cy="10501223"/>
          </a:xfrm>
          <a:custGeom>
            <a:avLst/>
            <a:gdLst/>
            <a:ahLst/>
            <a:cxnLst/>
            <a:rect l="l" t="t" r="r" b="b"/>
            <a:pathLst>
              <a:path w="18288000" h="10501223">
                <a:moveTo>
                  <a:pt x="0" y="0"/>
                </a:moveTo>
                <a:lnTo>
                  <a:pt x="18288000" y="0"/>
                </a:lnTo>
                <a:lnTo>
                  <a:pt x="18288000" y="10501222"/>
                </a:lnTo>
                <a:lnTo>
                  <a:pt x="0" y="1050122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620512"/>
            <a:ext cx="18551906" cy="3829774"/>
            <a:chOff x="0" y="0"/>
            <a:chExt cx="4886099" cy="1008665"/>
          </a:xfrm>
        </p:grpSpPr>
        <p:sp>
          <p:nvSpPr>
            <p:cNvPr id="3" name="Freeform 3"/>
            <p:cNvSpPr/>
            <p:nvPr/>
          </p:nvSpPr>
          <p:spPr>
            <a:xfrm>
              <a:off x="0" y="0"/>
              <a:ext cx="4886099" cy="1008665"/>
            </a:xfrm>
            <a:custGeom>
              <a:avLst/>
              <a:gdLst/>
              <a:ahLst/>
              <a:cxnLst/>
              <a:rect l="l" t="t" r="r" b="b"/>
              <a:pathLst>
                <a:path w="4886099" h="1008665">
                  <a:moveTo>
                    <a:pt x="0" y="0"/>
                  </a:moveTo>
                  <a:lnTo>
                    <a:pt x="4886099" y="0"/>
                  </a:lnTo>
                  <a:lnTo>
                    <a:pt x="4886099" y="1008665"/>
                  </a:lnTo>
                  <a:lnTo>
                    <a:pt x="0" y="1008665"/>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867828" y="0"/>
            <a:ext cx="12552343" cy="7192513"/>
            <a:chOff x="0" y="0"/>
            <a:chExt cx="16736458" cy="9590017"/>
          </a:xfrm>
        </p:grpSpPr>
        <p:pic>
          <p:nvPicPr>
            <p:cNvPr id="6" name="Picture 6"/>
            <p:cNvPicPr>
              <a:picLocks noChangeAspect="1"/>
            </p:cNvPicPr>
            <p:nvPr/>
          </p:nvPicPr>
          <p:blipFill>
            <a:blip r:embed="rId3"/>
            <a:srcRect t="14240" b="8499"/>
            <a:stretch>
              <a:fillRect/>
            </a:stretch>
          </p:blipFill>
          <p:spPr>
            <a:xfrm>
              <a:off x="0" y="0"/>
              <a:ext cx="16736458" cy="9590017"/>
            </a:xfrm>
            <a:prstGeom prst="rect">
              <a:avLst/>
            </a:prstGeom>
          </p:spPr>
        </p:pic>
      </p:grpSp>
      <p:sp>
        <p:nvSpPr>
          <p:cNvPr id="7" name="TextBox 7"/>
          <p:cNvSpPr txBox="1"/>
          <p:nvPr/>
        </p:nvSpPr>
        <p:spPr>
          <a:xfrm>
            <a:off x="422271" y="7396483"/>
            <a:ext cx="17443459" cy="2067874"/>
          </a:xfrm>
          <a:prstGeom prst="rect">
            <a:avLst/>
          </a:prstGeom>
        </p:spPr>
        <p:txBody>
          <a:bodyPr lIns="0" tIns="0" rIns="0" bIns="0" rtlCol="0" anchor="t">
            <a:spAutoFit/>
          </a:bodyPr>
          <a:lstStyle/>
          <a:p>
            <a:pPr algn="ctr">
              <a:lnSpc>
                <a:spcPts val="17500"/>
              </a:lnSpc>
            </a:pPr>
            <a:r>
              <a:rPr lang="en-US" sz="10000" dirty="0">
                <a:solidFill>
                  <a:srgbClr val="FFFFFF"/>
                </a:solidFill>
                <a:latin typeface="Heroic Condensed Medium" panose="02000506030000020004" pitchFamily="50" charset="0"/>
              </a:rPr>
              <a:t>WHAT IS STUDENTS IN ACTION?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359336" cy="10287000"/>
          </a:xfrm>
          <a:prstGeom prst="rect">
            <a:avLst/>
          </a:prstGeom>
          <a:solidFill>
            <a:srgbClr val="233C7A"/>
          </a:solidFill>
        </p:spPr>
        <p:txBody>
          <a:bodyPr/>
          <a:lstStyle/>
          <a:p>
            <a:endParaRPr lang="en-US"/>
          </a:p>
        </p:txBody>
      </p:sp>
      <p:sp>
        <p:nvSpPr>
          <p:cNvPr id="3" name="TextBox 3"/>
          <p:cNvSpPr txBox="1"/>
          <p:nvPr/>
        </p:nvSpPr>
        <p:spPr>
          <a:xfrm>
            <a:off x="1028700" y="1182795"/>
            <a:ext cx="4775306" cy="7184529"/>
          </a:xfrm>
          <a:prstGeom prst="rect">
            <a:avLst/>
          </a:prstGeom>
        </p:spPr>
        <p:txBody>
          <a:bodyPr lIns="0" tIns="0" rIns="0" bIns="0" rtlCol="0" anchor="t">
            <a:spAutoFit/>
          </a:bodyPr>
          <a:lstStyle/>
          <a:p>
            <a:pPr>
              <a:lnSpc>
                <a:spcPts val="10999"/>
              </a:lnSpc>
            </a:pPr>
            <a:r>
              <a:rPr lang="en-US" sz="9999" spc="49" dirty="0">
                <a:solidFill>
                  <a:srgbClr val="FFFFFF"/>
                </a:solidFill>
                <a:latin typeface="Heroic Condensed Medium" panose="02000506030000020004" pitchFamily="50" charset="0"/>
              </a:rPr>
              <a:t>CULTIVATING LEADERS HAS THE POWER TO TRANSFORM</a:t>
            </a:r>
          </a:p>
        </p:txBody>
      </p:sp>
      <p:sp>
        <p:nvSpPr>
          <p:cNvPr id="5" name="TextBox 5"/>
          <p:cNvSpPr txBox="1"/>
          <p:nvPr/>
        </p:nvSpPr>
        <p:spPr>
          <a:xfrm>
            <a:off x="8965000" y="985837"/>
            <a:ext cx="8733982" cy="573234"/>
          </a:xfrm>
          <a:prstGeom prst="rect">
            <a:avLst/>
          </a:prstGeom>
        </p:spPr>
        <p:txBody>
          <a:bodyPr lIns="0" tIns="0" rIns="0" bIns="0" rtlCol="0" anchor="t">
            <a:spAutoFit/>
          </a:bodyPr>
          <a:lstStyle/>
          <a:p>
            <a:pPr>
              <a:lnSpc>
                <a:spcPts val="4200"/>
              </a:lnSpc>
            </a:pPr>
            <a:r>
              <a:rPr lang="en-US" sz="4400" spc="381" dirty="0">
                <a:solidFill>
                  <a:srgbClr val="F5BA20"/>
                </a:solidFill>
                <a:latin typeface="Heroic Condensed Medium" panose="02000506030000020004" pitchFamily="50" charset="0"/>
              </a:rPr>
              <a:t>BUT WHAT IS SIA, EXACTLY?</a:t>
            </a:r>
          </a:p>
        </p:txBody>
      </p:sp>
      <p:sp>
        <p:nvSpPr>
          <p:cNvPr id="6" name="TextBox 6"/>
          <p:cNvSpPr txBox="1"/>
          <p:nvPr/>
        </p:nvSpPr>
        <p:spPr>
          <a:xfrm>
            <a:off x="8965000" y="1510300"/>
            <a:ext cx="8561000" cy="4210768"/>
          </a:xfrm>
          <a:prstGeom prst="rect">
            <a:avLst/>
          </a:prstGeom>
        </p:spPr>
        <p:txBody>
          <a:bodyPr wrap="square" lIns="0" tIns="0" rIns="0" bIns="0" rtlCol="0" anchor="t">
            <a:spAutoFit/>
          </a:bodyPr>
          <a:lstStyle/>
          <a:p>
            <a:pPr marL="474981" lvl="1" indent="-237491">
              <a:lnSpc>
                <a:spcPts val="3300"/>
              </a:lnSpc>
              <a:buFont typeface="Arial"/>
              <a:buChar char="•"/>
            </a:pPr>
            <a:r>
              <a:rPr lang="en-US" sz="2200" spc="70" dirty="0">
                <a:solidFill>
                  <a:srgbClr val="233C7A"/>
                </a:solidFill>
                <a:latin typeface="Tisa Sans OT" panose="020B0504020201020104" pitchFamily="34" charset="0"/>
              </a:rPr>
              <a:t>Student-led class or club, active inside schools and community-based organizations that serve teens</a:t>
            </a:r>
          </a:p>
          <a:p>
            <a:pPr marL="474981" lvl="1" indent="-237491">
              <a:lnSpc>
                <a:spcPts val="3300"/>
              </a:lnSpc>
              <a:buFont typeface="Arial"/>
              <a:buChar char="•"/>
            </a:pPr>
            <a:r>
              <a:rPr lang="en-US" sz="2200" spc="70" dirty="0">
                <a:solidFill>
                  <a:srgbClr val="233C7A"/>
                </a:solidFill>
                <a:latin typeface="Tisa Sans OT" panose="020B0504020201020104" pitchFamily="34" charset="0"/>
              </a:rPr>
              <a:t>Deployed nationwide across 11 chapters where Multiplying Good has staff on the ground</a:t>
            </a:r>
          </a:p>
          <a:p>
            <a:pPr marL="474981" lvl="1" indent="-237491">
              <a:lnSpc>
                <a:spcPts val="3300"/>
              </a:lnSpc>
              <a:buFont typeface="Arial"/>
              <a:buChar char="•"/>
            </a:pPr>
            <a:r>
              <a:rPr lang="en-US" sz="2200" spc="70" dirty="0">
                <a:solidFill>
                  <a:srgbClr val="233C7A"/>
                </a:solidFill>
                <a:latin typeface="Tisa Sans OT" panose="020B0504020201020104" pitchFamily="34" charset="0"/>
              </a:rPr>
              <a:t>Led by a faculty advisory or other caring adult who brings the team together daily or weekly depending on the team's setup</a:t>
            </a:r>
          </a:p>
          <a:p>
            <a:pPr marL="474981" lvl="1" indent="-237491">
              <a:lnSpc>
                <a:spcPts val="3300"/>
              </a:lnSpc>
              <a:buFont typeface="Arial"/>
              <a:buChar char="•"/>
            </a:pPr>
            <a:r>
              <a:rPr lang="en-US" sz="2200" spc="70" dirty="0">
                <a:solidFill>
                  <a:srgbClr val="233C7A"/>
                </a:solidFill>
                <a:latin typeface="Tisa Sans OT" panose="020B0504020201020104" pitchFamily="34" charset="0"/>
              </a:rPr>
              <a:t>Open to all students - no minimum GPA or service hours requirement</a:t>
            </a:r>
          </a:p>
          <a:p>
            <a:pPr marL="474981" lvl="1" indent="-237491">
              <a:lnSpc>
                <a:spcPts val="3300"/>
              </a:lnSpc>
              <a:buFont typeface="Arial"/>
              <a:buChar char="•"/>
            </a:pPr>
            <a:r>
              <a:rPr lang="en-US" sz="2200" spc="70" dirty="0">
                <a:solidFill>
                  <a:srgbClr val="233C7A"/>
                </a:solidFill>
                <a:latin typeface="Tisa Sans OT" panose="020B0504020201020104" pitchFamily="34" charset="0"/>
              </a:rPr>
              <a:t>Average of 15 students per team, provided to all participants at no cost to them, regardless of their ability to pay</a:t>
            </a:r>
          </a:p>
        </p:txBody>
      </p:sp>
      <p:sp>
        <p:nvSpPr>
          <p:cNvPr id="7" name="TextBox 7"/>
          <p:cNvSpPr txBox="1"/>
          <p:nvPr/>
        </p:nvSpPr>
        <p:spPr>
          <a:xfrm>
            <a:off x="8965000" y="6544608"/>
            <a:ext cx="8733982" cy="573234"/>
          </a:xfrm>
          <a:prstGeom prst="rect">
            <a:avLst/>
          </a:prstGeom>
        </p:spPr>
        <p:txBody>
          <a:bodyPr lIns="0" tIns="0" rIns="0" bIns="0" rtlCol="0" anchor="t">
            <a:spAutoFit/>
          </a:bodyPr>
          <a:lstStyle/>
          <a:p>
            <a:pPr>
              <a:lnSpc>
                <a:spcPts val="4200"/>
              </a:lnSpc>
            </a:pPr>
            <a:r>
              <a:rPr lang="en-US" sz="4400" spc="381" dirty="0">
                <a:solidFill>
                  <a:srgbClr val="F5BA20"/>
                </a:solidFill>
                <a:latin typeface="Heroic Condensed Medium" panose="02000506030000020004" pitchFamily="50" charset="0"/>
              </a:rPr>
              <a:t>SIA TELLS A STORY</a:t>
            </a:r>
          </a:p>
        </p:txBody>
      </p:sp>
      <p:sp>
        <p:nvSpPr>
          <p:cNvPr id="8" name="TextBox 8"/>
          <p:cNvSpPr txBox="1"/>
          <p:nvPr/>
        </p:nvSpPr>
        <p:spPr>
          <a:xfrm>
            <a:off x="8965000" y="7117842"/>
            <a:ext cx="8733982" cy="1249481"/>
          </a:xfrm>
          <a:prstGeom prst="rect">
            <a:avLst/>
          </a:prstGeom>
        </p:spPr>
        <p:txBody>
          <a:bodyPr lIns="0" tIns="0" rIns="0" bIns="0" rtlCol="0" anchor="t">
            <a:spAutoFit/>
          </a:bodyPr>
          <a:lstStyle/>
          <a:p>
            <a:pPr>
              <a:lnSpc>
                <a:spcPts val="3300"/>
              </a:lnSpc>
            </a:pPr>
            <a:r>
              <a:rPr lang="en-US" sz="2200" spc="70" dirty="0">
                <a:solidFill>
                  <a:srgbClr val="233C7A"/>
                </a:solidFill>
                <a:latin typeface="Tisa Sans OT" panose="020B0504020201020104" pitchFamily="34" charset="0"/>
              </a:rPr>
              <a:t>The power of SIA lies in student-led service. Participants plan and execute at least one high-quality, in-depth service project that focuses on an area of care:</a:t>
            </a:r>
          </a:p>
        </p:txBody>
      </p:sp>
      <p:sp>
        <p:nvSpPr>
          <p:cNvPr id="9" name="TextBox 9"/>
          <p:cNvSpPr txBox="1"/>
          <p:nvPr/>
        </p:nvSpPr>
        <p:spPr>
          <a:xfrm>
            <a:off x="8965000" y="8595459"/>
            <a:ext cx="4948712" cy="1249481"/>
          </a:xfrm>
          <a:prstGeom prst="rect">
            <a:avLst/>
          </a:prstGeom>
        </p:spPr>
        <p:txBody>
          <a:bodyPr lIns="0" tIns="0" rIns="0" bIns="0" rtlCol="0" anchor="t">
            <a:spAutoFit/>
          </a:bodyPr>
          <a:lstStyle/>
          <a:p>
            <a:pPr marL="474981" lvl="1" indent="-237491">
              <a:lnSpc>
                <a:spcPts val="3300"/>
              </a:lnSpc>
              <a:buFont typeface="Arial"/>
              <a:buChar char="•"/>
            </a:pPr>
            <a:r>
              <a:rPr lang="en-US" sz="2200" spc="70" dirty="0">
                <a:solidFill>
                  <a:srgbClr val="233C7A"/>
                </a:solidFill>
                <a:latin typeface="Tisa Sans OT" panose="020B0504020201020104" pitchFamily="34" charset="0"/>
              </a:rPr>
              <a:t>Hunger &amp; Homeless</a:t>
            </a:r>
          </a:p>
          <a:p>
            <a:pPr marL="474981" lvl="1" indent="-237491">
              <a:lnSpc>
                <a:spcPts val="3300"/>
              </a:lnSpc>
              <a:buFont typeface="Arial"/>
              <a:buChar char="•"/>
            </a:pPr>
            <a:r>
              <a:rPr lang="en-US" sz="2200" spc="70" dirty="0">
                <a:solidFill>
                  <a:srgbClr val="233C7A"/>
                </a:solidFill>
                <a:latin typeface="Tisa Sans OT" panose="020B0504020201020104" pitchFamily="34" charset="0"/>
              </a:rPr>
              <a:t>Education &amp; Youth Development</a:t>
            </a:r>
          </a:p>
          <a:p>
            <a:pPr marL="474981" lvl="1" indent="-237491">
              <a:lnSpc>
                <a:spcPts val="3300"/>
              </a:lnSpc>
              <a:buFont typeface="Arial"/>
              <a:buChar char="•"/>
            </a:pPr>
            <a:r>
              <a:rPr lang="en-US" sz="2200" spc="70" dirty="0">
                <a:solidFill>
                  <a:srgbClr val="233C7A"/>
                </a:solidFill>
                <a:latin typeface="Tisa Sans OT" panose="020B0504020201020104" pitchFamily="34" charset="0"/>
              </a:rPr>
              <a:t>Climate Action</a:t>
            </a:r>
          </a:p>
        </p:txBody>
      </p:sp>
      <p:sp>
        <p:nvSpPr>
          <p:cNvPr id="10" name="TextBox 10"/>
          <p:cNvSpPr txBox="1"/>
          <p:nvPr/>
        </p:nvSpPr>
        <p:spPr>
          <a:xfrm>
            <a:off x="14045674" y="8595459"/>
            <a:ext cx="4948712" cy="1249481"/>
          </a:xfrm>
          <a:prstGeom prst="rect">
            <a:avLst/>
          </a:prstGeom>
        </p:spPr>
        <p:txBody>
          <a:bodyPr lIns="0" tIns="0" rIns="0" bIns="0" rtlCol="0" anchor="t">
            <a:spAutoFit/>
          </a:bodyPr>
          <a:lstStyle/>
          <a:p>
            <a:pPr marL="474981" lvl="1" indent="-237491">
              <a:lnSpc>
                <a:spcPts val="3300"/>
              </a:lnSpc>
              <a:buFont typeface="Arial"/>
              <a:buChar char="•"/>
            </a:pPr>
            <a:r>
              <a:rPr lang="en-US" sz="2200" spc="70" dirty="0">
                <a:solidFill>
                  <a:srgbClr val="233C7A"/>
                </a:solidFill>
                <a:latin typeface="Tisa Sans OT" panose="020B0504020201020104" pitchFamily="34" charset="0"/>
              </a:rPr>
              <a:t>Peace &amp;  Justice</a:t>
            </a:r>
          </a:p>
          <a:p>
            <a:pPr marL="474981" lvl="1" indent="-237491">
              <a:lnSpc>
                <a:spcPts val="3300"/>
              </a:lnSpc>
              <a:buFont typeface="Arial"/>
              <a:buChar char="•"/>
            </a:pPr>
            <a:r>
              <a:rPr lang="en-US" sz="2200" spc="70" dirty="0">
                <a:solidFill>
                  <a:srgbClr val="233C7A"/>
                </a:solidFill>
                <a:latin typeface="Tisa Sans OT" panose="020B0504020201020104" pitchFamily="34" charset="0"/>
              </a:rPr>
              <a:t>Physical &amp; Mental Health</a:t>
            </a:r>
          </a:p>
          <a:p>
            <a:pPr marL="474981" lvl="1" indent="-237491">
              <a:lnSpc>
                <a:spcPts val="3300"/>
              </a:lnSpc>
              <a:buFont typeface="Arial"/>
              <a:buChar char="•"/>
            </a:pPr>
            <a:r>
              <a:rPr lang="en-US" sz="2200" spc="70" dirty="0">
                <a:solidFill>
                  <a:srgbClr val="233C7A"/>
                </a:solidFill>
                <a:latin typeface="Tisa Sans OT" panose="020B0504020201020104" pitchFamily="34" charset="0"/>
              </a:rPr>
              <a:t>and more!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3296782"/>
            <a:ext cx="6096000" cy="6990218"/>
            <a:chOff x="0" y="0"/>
            <a:chExt cx="2017615" cy="2313577"/>
          </a:xfrm>
        </p:grpSpPr>
        <p:sp>
          <p:nvSpPr>
            <p:cNvPr id="3" name="Freeform 3"/>
            <p:cNvSpPr/>
            <p:nvPr/>
          </p:nvSpPr>
          <p:spPr>
            <a:xfrm>
              <a:off x="0" y="0"/>
              <a:ext cx="2017615" cy="2313577"/>
            </a:xfrm>
            <a:custGeom>
              <a:avLst/>
              <a:gdLst/>
              <a:ahLst/>
              <a:cxnLst/>
              <a:rect l="l" t="t" r="r" b="b"/>
              <a:pathLst>
                <a:path w="2017615" h="2313577">
                  <a:moveTo>
                    <a:pt x="0" y="0"/>
                  </a:moveTo>
                  <a:lnTo>
                    <a:pt x="2017615" y="0"/>
                  </a:lnTo>
                  <a:lnTo>
                    <a:pt x="2017615" y="2313577"/>
                  </a:lnTo>
                  <a:lnTo>
                    <a:pt x="0" y="2313577"/>
                  </a:lnTo>
                  <a:close/>
                </a:path>
              </a:pathLst>
            </a:custGeom>
            <a:solidFill>
              <a:srgbClr val="0E65AF"/>
            </a:solidFill>
          </p:spPr>
          <p:txBody>
            <a:bodyPr/>
            <a:lstStyle/>
            <a:p>
              <a:endParaRPr lang="en-US"/>
            </a:p>
          </p:txBody>
        </p:sp>
      </p:grpSp>
      <p:grpSp>
        <p:nvGrpSpPr>
          <p:cNvPr id="4" name="Group 4"/>
          <p:cNvGrpSpPr/>
          <p:nvPr/>
        </p:nvGrpSpPr>
        <p:grpSpPr>
          <a:xfrm>
            <a:off x="12192000" y="3296782"/>
            <a:ext cx="6096000" cy="6990218"/>
            <a:chOff x="0" y="0"/>
            <a:chExt cx="2017615" cy="2313577"/>
          </a:xfrm>
        </p:grpSpPr>
        <p:sp>
          <p:nvSpPr>
            <p:cNvPr id="5" name="Freeform 5"/>
            <p:cNvSpPr/>
            <p:nvPr/>
          </p:nvSpPr>
          <p:spPr>
            <a:xfrm>
              <a:off x="0" y="0"/>
              <a:ext cx="2017615" cy="2313577"/>
            </a:xfrm>
            <a:custGeom>
              <a:avLst/>
              <a:gdLst/>
              <a:ahLst/>
              <a:cxnLst/>
              <a:rect l="l" t="t" r="r" b="b"/>
              <a:pathLst>
                <a:path w="2017615" h="2313577">
                  <a:moveTo>
                    <a:pt x="0" y="0"/>
                  </a:moveTo>
                  <a:lnTo>
                    <a:pt x="2017615" y="0"/>
                  </a:lnTo>
                  <a:lnTo>
                    <a:pt x="2017615" y="2313577"/>
                  </a:lnTo>
                  <a:lnTo>
                    <a:pt x="0" y="2313577"/>
                  </a:lnTo>
                  <a:close/>
                </a:path>
              </a:pathLst>
            </a:custGeom>
            <a:solidFill>
              <a:srgbClr val="0FB1D8"/>
            </a:solidFill>
          </p:spPr>
          <p:txBody>
            <a:bodyPr/>
            <a:lstStyle/>
            <a:p>
              <a:endParaRPr lang="en-US"/>
            </a:p>
          </p:txBody>
        </p:sp>
      </p:grpSp>
      <p:grpSp>
        <p:nvGrpSpPr>
          <p:cNvPr id="6" name="Group 6"/>
          <p:cNvGrpSpPr/>
          <p:nvPr/>
        </p:nvGrpSpPr>
        <p:grpSpPr>
          <a:xfrm>
            <a:off x="0" y="3296782"/>
            <a:ext cx="6096000" cy="6990218"/>
            <a:chOff x="0" y="0"/>
            <a:chExt cx="2017615" cy="2313577"/>
          </a:xfrm>
        </p:grpSpPr>
        <p:sp>
          <p:nvSpPr>
            <p:cNvPr id="7" name="Freeform 7"/>
            <p:cNvSpPr/>
            <p:nvPr/>
          </p:nvSpPr>
          <p:spPr>
            <a:xfrm>
              <a:off x="0" y="0"/>
              <a:ext cx="2017615" cy="2313577"/>
            </a:xfrm>
            <a:custGeom>
              <a:avLst/>
              <a:gdLst/>
              <a:ahLst/>
              <a:cxnLst/>
              <a:rect l="l" t="t" r="r" b="b"/>
              <a:pathLst>
                <a:path w="2017615" h="2313577">
                  <a:moveTo>
                    <a:pt x="0" y="0"/>
                  </a:moveTo>
                  <a:lnTo>
                    <a:pt x="2017615" y="0"/>
                  </a:lnTo>
                  <a:lnTo>
                    <a:pt x="2017615" y="2313577"/>
                  </a:lnTo>
                  <a:lnTo>
                    <a:pt x="0" y="2313577"/>
                  </a:lnTo>
                  <a:close/>
                </a:path>
              </a:pathLst>
            </a:custGeom>
            <a:solidFill>
              <a:srgbClr val="233C7A"/>
            </a:solidFill>
          </p:spPr>
          <p:txBody>
            <a:bodyPr/>
            <a:lstStyle/>
            <a:p>
              <a:endParaRPr lang="en-US"/>
            </a:p>
          </p:txBody>
        </p:sp>
      </p:grpSp>
      <p:sp>
        <p:nvSpPr>
          <p:cNvPr id="8" name="AutoShape 8"/>
          <p:cNvSpPr/>
          <p:nvPr/>
        </p:nvSpPr>
        <p:spPr>
          <a:xfrm>
            <a:off x="690802" y="7926748"/>
            <a:ext cx="2881926" cy="0"/>
          </a:xfrm>
          <a:prstGeom prst="line">
            <a:avLst/>
          </a:prstGeom>
          <a:ln w="38100" cap="flat">
            <a:solidFill>
              <a:srgbClr val="F09021"/>
            </a:solidFill>
            <a:prstDash val="solid"/>
            <a:headEnd type="none" w="sm" len="sm"/>
            <a:tailEnd type="none" w="sm" len="sm"/>
          </a:ln>
        </p:spPr>
        <p:txBody>
          <a:bodyPr/>
          <a:lstStyle/>
          <a:p>
            <a:endParaRPr lang="en-US"/>
          </a:p>
        </p:txBody>
      </p:sp>
      <p:sp>
        <p:nvSpPr>
          <p:cNvPr id="9" name="AutoShape 9"/>
          <p:cNvSpPr/>
          <p:nvPr/>
        </p:nvSpPr>
        <p:spPr>
          <a:xfrm>
            <a:off x="6646122" y="7926748"/>
            <a:ext cx="2881926" cy="0"/>
          </a:xfrm>
          <a:prstGeom prst="line">
            <a:avLst/>
          </a:prstGeom>
          <a:ln w="38100" cap="flat">
            <a:solidFill>
              <a:srgbClr val="F09021"/>
            </a:solidFill>
            <a:prstDash val="solid"/>
            <a:headEnd type="none" w="sm" len="sm"/>
            <a:tailEnd type="none" w="sm" len="sm"/>
          </a:ln>
        </p:spPr>
        <p:txBody>
          <a:bodyPr/>
          <a:lstStyle/>
          <a:p>
            <a:endParaRPr lang="en-US"/>
          </a:p>
        </p:txBody>
      </p:sp>
      <p:sp>
        <p:nvSpPr>
          <p:cNvPr id="10" name="AutoShape 10"/>
          <p:cNvSpPr/>
          <p:nvPr/>
        </p:nvSpPr>
        <p:spPr>
          <a:xfrm>
            <a:off x="12742122" y="7926748"/>
            <a:ext cx="2881926" cy="0"/>
          </a:xfrm>
          <a:prstGeom prst="line">
            <a:avLst/>
          </a:prstGeom>
          <a:ln w="38100" cap="flat">
            <a:solidFill>
              <a:srgbClr val="F09021"/>
            </a:solidFill>
            <a:prstDash val="solid"/>
            <a:headEnd type="none" w="sm" len="sm"/>
            <a:tailEnd type="none" w="sm" len="sm"/>
          </a:ln>
        </p:spPr>
        <p:txBody>
          <a:bodyPr/>
          <a:lstStyle/>
          <a:p>
            <a:endParaRPr lang="en-US"/>
          </a:p>
        </p:txBody>
      </p:sp>
      <p:grpSp>
        <p:nvGrpSpPr>
          <p:cNvPr id="11" name="Group 11"/>
          <p:cNvGrpSpPr/>
          <p:nvPr/>
        </p:nvGrpSpPr>
        <p:grpSpPr>
          <a:xfrm>
            <a:off x="-28575" y="2832537"/>
            <a:ext cx="6096000" cy="3628919"/>
            <a:chOff x="0" y="0"/>
            <a:chExt cx="8128000" cy="4838559"/>
          </a:xfrm>
        </p:grpSpPr>
        <p:pic>
          <p:nvPicPr>
            <p:cNvPr id="12" name="Picture 12"/>
            <p:cNvPicPr>
              <a:picLocks noChangeAspect="1"/>
            </p:cNvPicPr>
            <p:nvPr/>
          </p:nvPicPr>
          <p:blipFill>
            <a:blip r:embed="rId3"/>
            <a:srcRect l="5027" r="5027" b="8111"/>
            <a:stretch>
              <a:fillRect/>
            </a:stretch>
          </p:blipFill>
          <p:spPr>
            <a:xfrm>
              <a:off x="0" y="0"/>
              <a:ext cx="8128000" cy="4838559"/>
            </a:xfrm>
            <a:prstGeom prst="rect">
              <a:avLst/>
            </a:prstGeom>
          </p:spPr>
        </p:pic>
      </p:grpSp>
      <p:grpSp>
        <p:nvGrpSpPr>
          <p:cNvPr id="13" name="Group 13"/>
          <p:cNvGrpSpPr/>
          <p:nvPr/>
        </p:nvGrpSpPr>
        <p:grpSpPr>
          <a:xfrm>
            <a:off x="6076950" y="2832537"/>
            <a:ext cx="6096000" cy="3628919"/>
            <a:chOff x="0" y="0"/>
            <a:chExt cx="8128000" cy="4838559"/>
          </a:xfrm>
        </p:grpSpPr>
        <p:pic>
          <p:nvPicPr>
            <p:cNvPr id="14" name="Picture 14"/>
            <p:cNvPicPr>
              <a:picLocks noChangeAspect="1"/>
            </p:cNvPicPr>
            <p:nvPr/>
          </p:nvPicPr>
          <p:blipFill>
            <a:blip r:embed="rId4"/>
            <a:srcRect l="1879" r="1879"/>
            <a:stretch>
              <a:fillRect/>
            </a:stretch>
          </p:blipFill>
          <p:spPr>
            <a:xfrm>
              <a:off x="0" y="0"/>
              <a:ext cx="8128000" cy="4838559"/>
            </a:xfrm>
            <a:prstGeom prst="rect">
              <a:avLst/>
            </a:prstGeom>
          </p:spPr>
        </p:pic>
      </p:grpSp>
      <p:grpSp>
        <p:nvGrpSpPr>
          <p:cNvPr id="15" name="Group 15"/>
          <p:cNvGrpSpPr/>
          <p:nvPr/>
        </p:nvGrpSpPr>
        <p:grpSpPr>
          <a:xfrm>
            <a:off x="12172950" y="2832537"/>
            <a:ext cx="6096000" cy="3628919"/>
            <a:chOff x="0" y="0"/>
            <a:chExt cx="8128000" cy="4838559"/>
          </a:xfrm>
        </p:grpSpPr>
        <p:pic>
          <p:nvPicPr>
            <p:cNvPr id="16" name="Picture 16"/>
            <p:cNvPicPr>
              <a:picLocks noChangeAspect="1"/>
            </p:cNvPicPr>
            <p:nvPr/>
          </p:nvPicPr>
          <p:blipFill>
            <a:blip r:embed="rId5"/>
            <a:srcRect l="1707" r="1707"/>
            <a:stretch>
              <a:fillRect/>
            </a:stretch>
          </p:blipFill>
          <p:spPr>
            <a:xfrm>
              <a:off x="0" y="0"/>
              <a:ext cx="8128000" cy="4838559"/>
            </a:xfrm>
            <a:prstGeom prst="rect">
              <a:avLst/>
            </a:prstGeom>
          </p:spPr>
        </p:pic>
      </p:grpSp>
      <p:sp>
        <p:nvSpPr>
          <p:cNvPr id="17" name="TextBox 17"/>
          <p:cNvSpPr txBox="1"/>
          <p:nvPr/>
        </p:nvSpPr>
        <p:spPr>
          <a:xfrm>
            <a:off x="690802" y="8365252"/>
            <a:ext cx="4481707" cy="795089"/>
          </a:xfrm>
          <a:prstGeom prst="rect">
            <a:avLst/>
          </a:prstGeom>
        </p:spPr>
        <p:txBody>
          <a:bodyPr lIns="0" tIns="0" rIns="0" bIns="0" rtlCol="0" anchor="t">
            <a:spAutoFit/>
          </a:bodyPr>
          <a:lstStyle/>
          <a:p>
            <a:pPr marL="0" lvl="0" indent="0" algn="l">
              <a:lnSpc>
                <a:spcPts val="3119"/>
              </a:lnSpc>
            </a:pPr>
            <a:r>
              <a:rPr lang="en-US" sz="2399" dirty="0">
                <a:solidFill>
                  <a:srgbClr val="FFFFFF"/>
                </a:solidFill>
                <a:latin typeface="Tisa Sans OT" panose="020B0504020201020104" pitchFamily="34" charset="0"/>
              </a:rPr>
              <a:t>Youth plan and execute high-quality service projects </a:t>
            </a:r>
          </a:p>
        </p:txBody>
      </p:sp>
      <p:sp>
        <p:nvSpPr>
          <p:cNvPr id="18" name="TextBox 18"/>
          <p:cNvSpPr txBox="1"/>
          <p:nvPr/>
        </p:nvSpPr>
        <p:spPr>
          <a:xfrm>
            <a:off x="690802" y="6944878"/>
            <a:ext cx="5140089" cy="865622"/>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SERVICE</a:t>
            </a:r>
          </a:p>
        </p:txBody>
      </p:sp>
      <p:sp>
        <p:nvSpPr>
          <p:cNvPr id="19" name="TextBox 19"/>
          <p:cNvSpPr txBox="1"/>
          <p:nvPr/>
        </p:nvSpPr>
        <p:spPr>
          <a:xfrm>
            <a:off x="618636" y="902980"/>
            <a:ext cx="13564449" cy="1500411"/>
          </a:xfrm>
          <a:prstGeom prst="rect">
            <a:avLst/>
          </a:prstGeom>
        </p:spPr>
        <p:txBody>
          <a:bodyPr lIns="0" tIns="0" rIns="0" bIns="0" rtlCol="0" anchor="t">
            <a:spAutoFit/>
          </a:bodyPr>
          <a:lstStyle/>
          <a:p>
            <a:pPr>
              <a:lnSpc>
                <a:spcPts val="11700"/>
              </a:lnSpc>
              <a:spcBef>
                <a:spcPct val="0"/>
              </a:spcBef>
            </a:pPr>
            <a:r>
              <a:rPr lang="en-US" sz="9000" spc="-270" dirty="0">
                <a:solidFill>
                  <a:srgbClr val="F09021"/>
                </a:solidFill>
                <a:latin typeface="Heroic Condensed Medium" panose="02000506030000020004" pitchFamily="50" charset="0"/>
              </a:rPr>
              <a:t>THE THREE PILLARS OF STUDENTS IN ACTION ARE:</a:t>
            </a:r>
          </a:p>
        </p:txBody>
      </p:sp>
      <p:sp>
        <p:nvSpPr>
          <p:cNvPr id="20" name="TextBox 20"/>
          <p:cNvSpPr txBox="1"/>
          <p:nvPr/>
        </p:nvSpPr>
        <p:spPr>
          <a:xfrm>
            <a:off x="6646122" y="8365252"/>
            <a:ext cx="4182572" cy="1590179"/>
          </a:xfrm>
          <a:prstGeom prst="rect">
            <a:avLst/>
          </a:prstGeom>
        </p:spPr>
        <p:txBody>
          <a:bodyPr lIns="0" tIns="0" rIns="0" bIns="0" rtlCol="0" anchor="t">
            <a:spAutoFit/>
          </a:bodyPr>
          <a:lstStyle/>
          <a:p>
            <a:pPr marL="0" lvl="0" indent="0" algn="l">
              <a:lnSpc>
                <a:spcPts val="3119"/>
              </a:lnSpc>
            </a:pPr>
            <a:r>
              <a:rPr lang="en-US" sz="2399" dirty="0">
                <a:solidFill>
                  <a:srgbClr val="FFFFFF"/>
                </a:solidFill>
                <a:latin typeface="Tisa Sans OT" panose="020B0504020201020104" pitchFamily="34" charset="0"/>
              </a:rPr>
              <a:t>Youth use their leadership skills to set and achieve goals, expand volunteer capacity and maximize your impact</a:t>
            </a:r>
          </a:p>
        </p:txBody>
      </p:sp>
      <p:sp>
        <p:nvSpPr>
          <p:cNvPr id="21" name="TextBox 21"/>
          <p:cNvSpPr txBox="1"/>
          <p:nvPr/>
        </p:nvSpPr>
        <p:spPr>
          <a:xfrm>
            <a:off x="6646122" y="6944878"/>
            <a:ext cx="5140089" cy="865622"/>
          </a:xfrm>
          <a:prstGeom prst="rect">
            <a:avLst/>
          </a:prstGeom>
        </p:spPr>
        <p:txBody>
          <a:bodyPr lIns="0" tIns="0" rIns="0" bIns="0" rtlCol="0" anchor="t">
            <a:spAutoFit/>
          </a:bodyPr>
          <a:lstStyle/>
          <a:p>
            <a:pPr>
              <a:lnSpc>
                <a:spcPts val="6600"/>
              </a:lnSpc>
            </a:pPr>
            <a:r>
              <a:rPr lang="en-US" sz="6000" spc="-179">
                <a:solidFill>
                  <a:srgbClr val="FFFFFF"/>
                </a:solidFill>
                <a:latin typeface="Heroic Condensed Medium" panose="02000506030000020004" pitchFamily="50" charset="0"/>
              </a:rPr>
              <a:t>LEADERSHIP</a:t>
            </a:r>
          </a:p>
        </p:txBody>
      </p:sp>
      <p:sp>
        <p:nvSpPr>
          <p:cNvPr id="22" name="TextBox 22"/>
          <p:cNvSpPr txBox="1"/>
          <p:nvPr/>
        </p:nvSpPr>
        <p:spPr>
          <a:xfrm>
            <a:off x="12742122" y="8365252"/>
            <a:ext cx="4659003" cy="1590179"/>
          </a:xfrm>
          <a:prstGeom prst="rect">
            <a:avLst/>
          </a:prstGeom>
        </p:spPr>
        <p:txBody>
          <a:bodyPr lIns="0" tIns="0" rIns="0" bIns="0" rtlCol="0" anchor="t">
            <a:spAutoFit/>
          </a:bodyPr>
          <a:lstStyle/>
          <a:p>
            <a:pPr marL="0" lvl="0" indent="0" algn="l">
              <a:lnSpc>
                <a:spcPts val="3119"/>
              </a:lnSpc>
            </a:pPr>
            <a:r>
              <a:rPr lang="en-US" sz="2399" dirty="0">
                <a:solidFill>
                  <a:srgbClr val="FFFFFF"/>
                </a:solidFill>
                <a:latin typeface="Tisa Sans OT" panose="020B0504020201020104" pitchFamily="34" charset="0"/>
              </a:rPr>
              <a:t>Youth inspire others to get involved and spread the message of SIA by recognizing excellence in service with the Jefferson Award </a:t>
            </a:r>
          </a:p>
        </p:txBody>
      </p:sp>
      <p:sp>
        <p:nvSpPr>
          <p:cNvPr id="23" name="TextBox 23"/>
          <p:cNvSpPr txBox="1"/>
          <p:nvPr/>
        </p:nvSpPr>
        <p:spPr>
          <a:xfrm>
            <a:off x="12742122" y="6944878"/>
            <a:ext cx="5140089" cy="865622"/>
          </a:xfrm>
          <a:prstGeom prst="rect">
            <a:avLst/>
          </a:prstGeom>
        </p:spPr>
        <p:txBody>
          <a:bodyPr lIns="0" tIns="0" rIns="0" bIns="0" rtlCol="0" anchor="t">
            <a:spAutoFit/>
          </a:bodyPr>
          <a:lstStyle/>
          <a:p>
            <a:pPr>
              <a:lnSpc>
                <a:spcPts val="6600"/>
              </a:lnSpc>
            </a:pPr>
            <a:r>
              <a:rPr lang="en-US" sz="6000" spc="-179">
                <a:solidFill>
                  <a:srgbClr val="FFFFFF"/>
                </a:solidFill>
                <a:latin typeface="Heroic Condensed Medium" panose="02000506030000020004" pitchFamily="50" charset="0"/>
              </a:rPr>
              <a:t>RECOGNITION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51906" cy="2241445"/>
            <a:chOff x="0" y="0"/>
            <a:chExt cx="4886099" cy="590339"/>
          </a:xfrm>
        </p:grpSpPr>
        <p:sp>
          <p:nvSpPr>
            <p:cNvPr id="3" name="Freeform 3"/>
            <p:cNvSpPr/>
            <p:nvPr/>
          </p:nvSpPr>
          <p:spPr>
            <a:xfrm>
              <a:off x="0" y="0"/>
              <a:ext cx="4886099" cy="590339"/>
            </a:xfrm>
            <a:custGeom>
              <a:avLst/>
              <a:gdLst/>
              <a:ahLst/>
              <a:cxnLst/>
              <a:rect l="l" t="t" r="r" b="b"/>
              <a:pathLst>
                <a:path w="4886099" h="590339">
                  <a:moveTo>
                    <a:pt x="0" y="0"/>
                  </a:moveTo>
                  <a:lnTo>
                    <a:pt x="4886099" y="0"/>
                  </a:lnTo>
                  <a:lnTo>
                    <a:pt x="4886099" y="590339"/>
                  </a:lnTo>
                  <a:lnTo>
                    <a:pt x="0" y="590339"/>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76200" y="553286"/>
            <a:ext cx="18364200" cy="1461939"/>
          </a:xfrm>
          <a:prstGeom prst="rect">
            <a:avLst/>
          </a:prstGeom>
        </p:spPr>
        <p:txBody>
          <a:bodyPr wrap="square" lIns="0" tIns="0" rIns="0" bIns="0" rtlCol="0" anchor="t">
            <a:spAutoFit/>
          </a:bodyPr>
          <a:lstStyle/>
          <a:p>
            <a:pPr algn="ctr">
              <a:lnSpc>
                <a:spcPts val="11200"/>
              </a:lnSpc>
            </a:pPr>
            <a:r>
              <a:rPr lang="en-US" sz="10000" dirty="0">
                <a:solidFill>
                  <a:srgbClr val="FFFFFF"/>
                </a:solidFill>
                <a:latin typeface="Heroic Condensed Medium" panose="02000506030000020004" pitchFamily="50" charset="0"/>
              </a:rPr>
              <a:t>THE CIRRICULUM AND TRAINING</a:t>
            </a:r>
          </a:p>
        </p:txBody>
      </p:sp>
      <p:sp>
        <p:nvSpPr>
          <p:cNvPr id="6" name="TextBox 6"/>
          <p:cNvSpPr txBox="1"/>
          <p:nvPr/>
        </p:nvSpPr>
        <p:spPr>
          <a:xfrm>
            <a:off x="775903" y="2867381"/>
            <a:ext cx="16671441" cy="641201"/>
          </a:xfrm>
          <a:prstGeom prst="rect">
            <a:avLst/>
          </a:prstGeom>
        </p:spPr>
        <p:txBody>
          <a:bodyPr lIns="0" tIns="0" rIns="0" bIns="0" rtlCol="0" anchor="t">
            <a:spAutoFit/>
          </a:bodyPr>
          <a:lstStyle/>
          <a:p>
            <a:pPr marL="0" lvl="0" indent="0" algn="ctr">
              <a:lnSpc>
                <a:spcPts val="4999"/>
              </a:lnSpc>
            </a:pPr>
            <a:r>
              <a:rPr lang="en-US" sz="4000" dirty="0">
                <a:solidFill>
                  <a:srgbClr val="0FB1D8"/>
                </a:solidFill>
                <a:latin typeface="Tisa Sans OT" panose="020B0504020201020104" pitchFamily="34" charset="0"/>
              </a:rPr>
              <a:t>There are three settings in which youth receive our training:</a:t>
            </a:r>
          </a:p>
        </p:txBody>
      </p:sp>
      <p:grpSp>
        <p:nvGrpSpPr>
          <p:cNvPr id="7" name="Group 7"/>
          <p:cNvGrpSpPr/>
          <p:nvPr/>
        </p:nvGrpSpPr>
        <p:grpSpPr>
          <a:xfrm>
            <a:off x="529617" y="4051556"/>
            <a:ext cx="5502232" cy="6020823"/>
            <a:chOff x="0" y="0"/>
            <a:chExt cx="1821093" cy="1992733"/>
          </a:xfrm>
        </p:grpSpPr>
        <p:sp>
          <p:nvSpPr>
            <p:cNvPr id="8" name="Freeform 8"/>
            <p:cNvSpPr/>
            <p:nvPr/>
          </p:nvSpPr>
          <p:spPr>
            <a:xfrm>
              <a:off x="0" y="0"/>
              <a:ext cx="1821093" cy="1992733"/>
            </a:xfrm>
            <a:custGeom>
              <a:avLst/>
              <a:gdLst/>
              <a:ahLst/>
              <a:cxnLst/>
              <a:rect l="l" t="t" r="r" b="b"/>
              <a:pathLst>
                <a:path w="1821093" h="1992733">
                  <a:moveTo>
                    <a:pt x="0" y="0"/>
                  </a:moveTo>
                  <a:lnTo>
                    <a:pt x="1821093" y="0"/>
                  </a:lnTo>
                  <a:lnTo>
                    <a:pt x="1821093" y="1992733"/>
                  </a:lnTo>
                  <a:lnTo>
                    <a:pt x="0" y="1992733"/>
                  </a:lnTo>
                  <a:close/>
                </a:path>
              </a:pathLst>
            </a:custGeom>
            <a:solidFill>
              <a:srgbClr val="0E65AF"/>
            </a:solidFill>
          </p:spPr>
          <p:txBody>
            <a:bodyPr/>
            <a:lstStyle/>
            <a:p>
              <a:endParaRPr lang="en-US"/>
            </a:p>
          </p:txBody>
        </p:sp>
      </p:grpSp>
      <p:sp>
        <p:nvSpPr>
          <p:cNvPr id="9" name="AutoShape 9"/>
          <p:cNvSpPr/>
          <p:nvPr/>
        </p:nvSpPr>
        <p:spPr>
          <a:xfrm>
            <a:off x="1220419" y="6336138"/>
            <a:ext cx="2881926" cy="0"/>
          </a:xfrm>
          <a:prstGeom prst="line">
            <a:avLst/>
          </a:prstGeom>
          <a:ln w="38100" cap="flat">
            <a:solidFill>
              <a:srgbClr val="F09021"/>
            </a:solidFill>
            <a:prstDash val="solid"/>
            <a:headEnd type="none" w="sm" len="sm"/>
            <a:tailEnd type="none" w="sm" len="sm"/>
          </a:ln>
        </p:spPr>
        <p:txBody>
          <a:bodyPr/>
          <a:lstStyle/>
          <a:p>
            <a:endParaRPr lang="en-US"/>
          </a:p>
        </p:txBody>
      </p:sp>
      <p:sp>
        <p:nvSpPr>
          <p:cNvPr id="10" name="TextBox 10"/>
          <p:cNvSpPr txBox="1"/>
          <p:nvPr/>
        </p:nvSpPr>
        <p:spPr>
          <a:xfrm>
            <a:off x="1220419" y="6716503"/>
            <a:ext cx="4481707" cy="1987724"/>
          </a:xfrm>
          <a:prstGeom prst="rect">
            <a:avLst/>
          </a:prstGeom>
        </p:spPr>
        <p:txBody>
          <a:bodyPr lIns="0" tIns="0" rIns="0" bIns="0" rtlCol="0" anchor="t">
            <a:spAutoFit/>
          </a:bodyPr>
          <a:lstStyle/>
          <a:p>
            <a:pPr marL="0" lvl="0" indent="0" algn="l">
              <a:lnSpc>
                <a:spcPts val="3119"/>
              </a:lnSpc>
            </a:pPr>
            <a:r>
              <a:rPr lang="en-US" sz="2399" dirty="0">
                <a:solidFill>
                  <a:srgbClr val="FFFFFF"/>
                </a:solidFill>
                <a:latin typeface="Tisa Sans OT" panose="020B0504020201020104" pitchFamily="34" charset="0"/>
              </a:rPr>
              <a:t>Twice a year, youth in a region are brought together for conferences, held in partnership with universities around the state. </a:t>
            </a:r>
          </a:p>
        </p:txBody>
      </p:sp>
      <p:sp>
        <p:nvSpPr>
          <p:cNvPr id="11" name="TextBox 11"/>
          <p:cNvSpPr txBox="1"/>
          <p:nvPr/>
        </p:nvSpPr>
        <p:spPr>
          <a:xfrm>
            <a:off x="1220419" y="4381758"/>
            <a:ext cx="5140089" cy="1712007"/>
          </a:xfrm>
          <a:prstGeom prst="rect">
            <a:avLst/>
          </a:prstGeom>
        </p:spPr>
        <p:txBody>
          <a:bodyPr lIns="0" tIns="0" rIns="0" bIns="0" rtlCol="0" anchor="t">
            <a:spAutoFit/>
          </a:bodyPr>
          <a:lstStyle/>
          <a:p>
            <a:pPr>
              <a:lnSpc>
                <a:spcPts val="6600"/>
              </a:lnSpc>
            </a:pPr>
            <a:r>
              <a:rPr lang="en-US" sz="6000" spc="-179">
                <a:solidFill>
                  <a:srgbClr val="FFFFFF"/>
                </a:solidFill>
                <a:latin typeface="Heroic Condensed Medium" panose="02000506030000020004" pitchFamily="50" charset="0"/>
              </a:rPr>
              <a:t>STUDENT LEADERSHIP CONFERENCES</a:t>
            </a:r>
          </a:p>
        </p:txBody>
      </p:sp>
      <p:grpSp>
        <p:nvGrpSpPr>
          <p:cNvPr id="12" name="Group 12"/>
          <p:cNvGrpSpPr/>
          <p:nvPr/>
        </p:nvGrpSpPr>
        <p:grpSpPr>
          <a:xfrm>
            <a:off x="6360508" y="4051556"/>
            <a:ext cx="5502232" cy="6020823"/>
            <a:chOff x="0" y="0"/>
            <a:chExt cx="1821093" cy="1992733"/>
          </a:xfrm>
        </p:grpSpPr>
        <p:sp>
          <p:nvSpPr>
            <p:cNvPr id="13" name="Freeform 13"/>
            <p:cNvSpPr/>
            <p:nvPr/>
          </p:nvSpPr>
          <p:spPr>
            <a:xfrm>
              <a:off x="0" y="0"/>
              <a:ext cx="1821093" cy="1992733"/>
            </a:xfrm>
            <a:custGeom>
              <a:avLst/>
              <a:gdLst/>
              <a:ahLst/>
              <a:cxnLst/>
              <a:rect l="l" t="t" r="r" b="b"/>
              <a:pathLst>
                <a:path w="1821093" h="1992733">
                  <a:moveTo>
                    <a:pt x="0" y="0"/>
                  </a:moveTo>
                  <a:lnTo>
                    <a:pt x="1821093" y="0"/>
                  </a:lnTo>
                  <a:lnTo>
                    <a:pt x="1821093" y="1992733"/>
                  </a:lnTo>
                  <a:lnTo>
                    <a:pt x="0" y="1992733"/>
                  </a:lnTo>
                  <a:close/>
                </a:path>
              </a:pathLst>
            </a:custGeom>
            <a:solidFill>
              <a:srgbClr val="0E65AF"/>
            </a:solidFill>
          </p:spPr>
          <p:txBody>
            <a:bodyPr/>
            <a:lstStyle/>
            <a:p>
              <a:endParaRPr lang="en-US"/>
            </a:p>
          </p:txBody>
        </p:sp>
      </p:grpSp>
      <p:sp>
        <p:nvSpPr>
          <p:cNvPr id="14" name="AutoShape 14"/>
          <p:cNvSpPr/>
          <p:nvPr/>
        </p:nvSpPr>
        <p:spPr>
          <a:xfrm>
            <a:off x="7051310" y="6336138"/>
            <a:ext cx="2881926" cy="0"/>
          </a:xfrm>
          <a:prstGeom prst="line">
            <a:avLst/>
          </a:prstGeom>
          <a:ln w="38100" cap="flat">
            <a:solidFill>
              <a:srgbClr val="F09021"/>
            </a:solidFill>
            <a:prstDash val="solid"/>
            <a:headEnd type="none" w="sm" len="sm"/>
            <a:tailEnd type="none" w="sm" len="sm"/>
          </a:ln>
        </p:spPr>
        <p:txBody>
          <a:bodyPr/>
          <a:lstStyle/>
          <a:p>
            <a:endParaRPr lang="en-US"/>
          </a:p>
        </p:txBody>
      </p:sp>
      <p:sp>
        <p:nvSpPr>
          <p:cNvPr id="15" name="TextBox 15"/>
          <p:cNvSpPr txBox="1"/>
          <p:nvPr/>
        </p:nvSpPr>
        <p:spPr>
          <a:xfrm>
            <a:off x="7035099" y="6716503"/>
            <a:ext cx="4481707" cy="2385268"/>
          </a:xfrm>
          <a:prstGeom prst="rect">
            <a:avLst/>
          </a:prstGeom>
        </p:spPr>
        <p:txBody>
          <a:bodyPr lIns="0" tIns="0" rIns="0" bIns="0" rtlCol="0" anchor="t">
            <a:spAutoFit/>
          </a:bodyPr>
          <a:lstStyle/>
          <a:p>
            <a:pPr marL="0" lvl="0" indent="0" algn="l">
              <a:lnSpc>
                <a:spcPts val="3119"/>
              </a:lnSpc>
            </a:pPr>
            <a:r>
              <a:rPr lang="en-US" sz="2399" dirty="0">
                <a:solidFill>
                  <a:srgbClr val="FFFFFF"/>
                </a:solidFill>
                <a:latin typeface="Tisa Sans OT" panose="020B0504020201020104" pitchFamily="34" charset="0"/>
              </a:rPr>
              <a:t>These self-guided courses support SIA teams and their advisors with the tools and resources they need to meet the six goals of the program and are available on Litmos.</a:t>
            </a:r>
          </a:p>
        </p:txBody>
      </p:sp>
      <p:sp>
        <p:nvSpPr>
          <p:cNvPr id="16" name="TextBox 16"/>
          <p:cNvSpPr txBox="1"/>
          <p:nvPr/>
        </p:nvSpPr>
        <p:spPr>
          <a:xfrm>
            <a:off x="7051310" y="4381758"/>
            <a:ext cx="5140089" cy="2558393"/>
          </a:xfrm>
          <a:prstGeom prst="rect">
            <a:avLst/>
          </a:prstGeom>
        </p:spPr>
        <p:txBody>
          <a:bodyPr lIns="0" tIns="0" rIns="0" bIns="0" rtlCol="0" anchor="t">
            <a:spAutoFit/>
          </a:bodyPr>
          <a:lstStyle/>
          <a:p>
            <a:pPr>
              <a:lnSpc>
                <a:spcPts val="6600"/>
              </a:lnSpc>
            </a:pPr>
            <a:r>
              <a:rPr lang="en-US" sz="6000" spc="-179">
                <a:solidFill>
                  <a:srgbClr val="FFFFFF"/>
                </a:solidFill>
                <a:latin typeface="Heroic Condensed Medium" panose="02000506030000020004" pitchFamily="50" charset="0"/>
              </a:rPr>
              <a:t>IN-SCHOOL </a:t>
            </a:r>
          </a:p>
          <a:p>
            <a:pPr>
              <a:lnSpc>
                <a:spcPts val="6600"/>
              </a:lnSpc>
            </a:pPr>
            <a:r>
              <a:rPr lang="en-US" sz="6000" spc="-179">
                <a:solidFill>
                  <a:srgbClr val="FFFFFF"/>
                </a:solidFill>
                <a:latin typeface="Heroic Condensed Medium" panose="02000506030000020004" pitchFamily="50" charset="0"/>
              </a:rPr>
              <a:t>SESSIONS</a:t>
            </a:r>
          </a:p>
          <a:p>
            <a:pPr>
              <a:lnSpc>
                <a:spcPts val="6600"/>
              </a:lnSpc>
            </a:pPr>
            <a:endParaRPr lang="en-US" sz="6000" spc="-179">
              <a:solidFill>
                <a:srgbClr val="FFFFFF"/>
              </a:solidFill>
              <a:latin typeface="Heroic Condensed Medium" panose="02000506030000020004" pitchFamily="50" charset="0"/>
            </a:endParaRPr>
          </a:p>
        </p:txBody>
      </p:sp>
      <p:grpSp>
        <p:nvGrpSpPr>
          <p:cNvPr id="17" name="Group 17"/>
          <p:cNvGrpSpPr/>
          <p:nvPr/>
        </p:nvGrpSpPr>
        <p:grpSpPr>
          <a:xfrm>
            <a:off x="12191398" y="4051556"/>
            <a:ext cx="5502232" cy="6020823"/>
            <a:chOff x="0" y="0"/>
            <a:chExt cx="1821093" cy="1992733"/>
          </a:xfrm>
        </p:grpSpPr>
        <p:sp>
          <p:nvSpPr>
            <p:cNvPr id="18" name="Freeform 18"/>
            <p:cNvSpPr/>
            <p:nvPr/>
          </p:nvSpPr>
          <p:spPr>
            <a:xfrm>
              <a:off x="0" y="0"/>
              <a:ext cx="1821093" cy="1992733"/>
            </a:xfrm>
            <a:custGeom>
              <a:avLst/>
              <a:gdLst/>
              <a:ahLst/>
              <a:cxnLst/>
              <a:rect l="l" t="t" r="r" b="b"/>
              <a:pathLst>
                <a:path w="1821093" h="1992733">
                  <a:moveTo>
                    <a:pt x="0" y="0"/>
                  </a:moveTo>
                  <a:lnTo>
                    <a:pt x="1821093" y="0"/>
                  </a:lnTo>
                  <a:lnTo>
                    <a:pt x="1821093" y="1992733"/>
                  </a:lnTo>
                  <a:lnTo>
                    <a:pt x="0" y="1992733"/>
                  </a:lnTo>
                  <a:close/>
                </a:path>
              </a:pathLst>
            </a:custGeom>
            <a:solidFill>
              <a:srgbClr val="0E65AF"/>
            </a:solidFill>
          </p:spPr>
          <p:txBody>
            <a:bodyPr/>
            <a:lstStyle/>
            <a:p>
              <a:endParaRPr lang="en-US"/>
            </a:p>
          </p:txBody>
        </p:sp>
      </p:grpSp>
      <p:sp>
        <p:nvSpPr>
          <p:cNvPr id="19" name="AutoShape 19"/>
          <p:cNvSpPr/>
          <p:nvPr/>
        </p:nvSpPr>
        <p:spPr>
          <a:xfrm>
            <a:off x="12882200" y="6336138"/>
            <a:ext cx="2881926" cy="0"/>
          </a:xfrm>
          <a:prstGeom prst="line">
            <a:avLst/>
          </a:prstGeom>
          <a:ln w="38100" cap="flat">
            <a:solidFill>
              <a:srgbClr val="F09021"/>
            </a:solidFill>
            <a:prstDash val="solid"/>
            <a:headEnd type="none" w="sm" len="sm"/>
            <a:tailEnd type="none" w="sm" len="sm"/>
          </a:ln>
        </p:spPr>
        <p:txBody>
          <a:bodyPr/>
          <a:lstStyle/>
          <a:p>
            <a:endParaRPr lang="en-US"/>
          </a:p>
        </p:txBody>
      </p:sp>
      <p:sp>
        <p:nvSpPr>
          <p:cNvPr id="20" name="TextBox 20"/>
          <p:cNvSpPr txBox="1"/>
          <p:nvPr/>
        </p:nvSpPr>
        <p:spPr>
          <a:xfrm>
            <a:off x="12882200" y="6716503"/>
            <a:ext cx="4481707" cy="3180358"/>
          </a:xfrm>
          <a:prstGeom prst="rect">
            <a:avLst/>
          </a:prstGeom>
        </p:spPr>
        <p:txBody>
          <a:bodyPr lIns="0" tIns="0" rIns="0" bIns="0" rtlCol="0" anchor="t">
            <a:spAutoFit/>
          </a:bodyPr>
          <a:lstStyle/>
          <a:p>
            <a:pPr marL="0" lvl="0" indent="0" algn="l">
              <a:lnSpc>
                <a:spcPts val="3119"/>
              </a:lnSpc>
            </a:pPr>
            <a:r>
              <a:rPr lang="en-US" sz="2399" dirty="0">
                <a:solidFill>
                  <a:srgbClr val="FFFFFF"/>
                </a:solidFill>
                <a:latin typeface="Tisa Sans OT" panose="020B0504020201020104" pitchFamily="34" charset="0"/>
              </a:rPr>
              <a:t>At the end of each year, SIA teams reflect on what they’ve learned and share it with other SIA teams + their community through a written entry and an oral presentation delivered at an event we call Public Service Pitch Day.</a:t>
            </a:r>
          </a:p>
        </p:txBody>
      </p:sp>
      <p:sp>
        <p:nvSpPr>
          <p:cNvPr id="21" name="TextBox 21"/>
          <p:cNvSpPr txBox="1"/>
          <p:nvPr/>
        </p:nvSpPr>
        <p:spPr>
          <a:xfrm>
            <a:off x="12882200" y="4381758"/>
            <a:ext cx="5140089" cy="2558393"/>
          </a:xfrm>
          <a:prstGeom prst="rect">
            <a:avLst/>
          </a:prstGeom>
        </p:spPr>
        <p:txBody>
          <a:bodyPr lIns="0" tIns="0" rIns="0" bIns="0" rtlCol="0" anchor="t">
            <a:spAutoFit/>
          </a:bodyPr>
          <a:lstStyle/>
          <a:p>
            <a:pPr>
              <a:lnSpc>
                <a:spcPts val="6600"/>
              </a:lnSpc>
            </a:pPr>
            <a:r>
              <a:rPr lang="en-US" sz="6000" spc="-179">
                <a:solidFill>
                  <a:srgbClr val="FFFFFF"/>
                </a:solidFill>
                <a:latin typeface="Heroic Condensed Medium" panose="02000506030000020004" pitchFamily="50" charset="0"/>
              </a:rPr>
              <a:t>END-OF-YEAR</a:t>
            </a:r>
          </a:p>
          <a:p>
            <a:pPr>
              <a:lnSpc>
                <a:spcPts val="6600"/>
              </a:lnSpc>
            </a:pPr>
            <a:r>
              <a:rPr lang="en-US" sz="6000" spc="-179">
                <a:solidFill>
                  <a:srgbClr val="FFFFFF"/>
                </a:solidFill>
                <a:latin typeface="Heroic Condensed Medium" panose="02000506030000020004" pitchFamily="50" charset="0"/>
              </a:rPr>
              <a:t>REFLECTION</a:t>
            </a:r>
          </a:p>
          <a:p>
            <a:pPr>
              <a:lnSpc>
                <a:spcPts val="6600"/>
              </a:lnSpc>
            </a:pPr>
            <a:endParaRPr lang="en-US" sz="6000" spc="-179">
              <a:solidFill>
                <a:srgbClr val="FFFFFF"/>
              </a:solidFill>
              <a:latin typeface="Heroic Condensed Medium" panose="02000506030000020004" pitchFamily="50"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51906" cy="2241445"/>
            <a:chOff x="0" y="0"/>
            <a:chExt cx="4886099" cy="590339"/>
          </a:xfrm>
        </p:grpSpPr>
        <p:sp>
          <p:nvSpPr>
            <p:cNvPr id="3" name="Freeform 3"/>
            <p:cNvSpPr/>
            <p:nvPr/>
          </p:nvSpPr>
          <p:spPr>
            <a:xfrm>
              <a:off x="0" y="0"/>
              <a:ext cx="4886099" cy="590339"/>
            </a:xfrm>
            <a:custGeom>
              <a:avLst/>
              <a:gdLst/>
              <a:ahLst/>
              <a:cxnLst/>
              <a:rect l="l" t="t" r="r" b="b"/>
              <a:pathLst>
                <a:path w="4886099" h="590339">
                  <a:moveTo>
                    <a:pt x="0" y="0"/>
                  </a:moveTo>
                  <a:lnTo>
                    <a:pt x="4886099" y="0"/>
                  </a:lnTo>
                  <a:lnTo>
                    <a:pt x="4886099" y="590339"/>
                  </a:lnTo>
                  <a:lnTo>
                    <a:pt x="0" y="590339"/>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3083305" y="181501"/>
            <a:ext cx="12121390" cy="1795363"/>
          </a:xfrm>
          <a:prstGeom prst="rect">
            <a:avLst/>
          </a:prstGeom>
        </p:spPr>
        <p:txBody>
          <a:bodyPr lIns="0" tIns="0" rIns="0" bIns="0" rtlCol="0" anchor="t">
            <a:spAutoFit/>
          </a:bodyPr>
          <a:lstStyle/>
          <a:p>
            <a:pPr algn="ctr">
              <a:lnSpc>
                <a:spcPts val="13999"/>
              </a:lnSpc>
            </a:pPr>
            <a:r>
              <a:rPr lang="en-US" sz="9999" dirty="0">
                <a:solidFill>
                  <a:srgbClr val="FFFFFF"/>
                </a:solidFill>
                <a:latin typeface="Heroic Condensed Medium" panose="02000506030000020004" pitchFamily="50" charset="0"/>
              </a:rPr>
              <a:t>MODIFIED STUDENTS IN ACTION: </a:t>
            </a:r>
            <a:r>
              <a:rPr lang="en-US" sz="9999" dirty="0">
                <a:solidFill>
                  <a:srgbClr val="F09021"/>
                </a:solidFill>
                <a:latin typeface="Heroic Condensed Medium" panose="02000506030000020004" pitchFamily="50" charset="0"/>
              </a:rPr>
              <a:t>JAG</a:t>
            </a:r>
          </a:p>
        </p:txBody>
      </p:sp>
      <p:sp>
        <p:nvSpPr>
          <p:cNvPr id="6" name="TextBox 6"/>
          <p:cNvSpPr txBox="1"/>
          <p:nvPr/>
        </p:nvSpPr>
        <p:spPr>
          <a:xfrm>
            <a:off x="775903" y="2867381"/>
            <a:ext cx="16671441" cy="673198"/>
          </a:xfrm>
          <a:prstGeom prst="rect">
            <a:avLst/>
          </a:prstGeom>
        </p:spPr>
        <p:txBody>
          <a:bodyPr lIns="0" tIns="0" rIns="0" bIns="0" rtlCol="0" anchor="t">
            <a:spAutoFit/>
          </a:bodyPr>
          <a:lstStyle/>
          <a:p>
            <a:pPr marL="0" lvl="0" indent="0" algn="ctr">
              <a:lnSpc>
                <a:spcPts val="4999"/>
              </a:lnSpc>
            </a:pPr>
            <a:r>
              <a:rPr lang="en-US" sz="4999" dirty="0">
                <a:solidFill>
                  <a:srgbClr val="0FB1D8"/>
                </a:solidFill>
                <a:latin typeface="Tisa Sans OT" panose="020B0504020201020104" pitchFamily="34" charset="0"/>
              </a:rPr>
              <a:t>Integrating service learning into JAG service project:</a:t>
            </a:r>
          </a:p>
        </p:txBody>
      </p:sp>
      <p:grpSp>
        <p:nvGrpSpPr>
          <p:cNvPr id="8" name="Group 8"/>
          <p:cNvGrpSpPr/>
          <p:nvPr/>
        </p:nvGrpSpPr>
        <p:grpSpPr>
          <a:xfrm>
            <a:off x="1750341" y="4042031"/>
            <a:ext cx="6722956" cy="5869947"/>
            <a:chOff x="0" y="0"/>
            <a:chExt cx="2225121" cy="1942797"/>
          </a:xfrm>
        </p:grpSpPr>
        <p:sp>
          <p:nvSpPr>
            <p:cNvPr id="9" name="Freeform 9"/>
            <p:cNvSpPr/>
            <p:nvPr/>
          </p:nvSpPr>
          <p:spPr>
            <a:xfrm>
              <a:off x="0" y="0"/>
              <a:ext cx="2225121" cy="1942797"/>
            </a:xfrm>
            <a:custGeom>
              <a:avLst/>
              <a:gdLst/>
              <a:ahLst/>
              <a:cxnLst/>
              <a:rect l="l" t="t" r="r" b="b"/>
              <a:pathLst>
                <a:path w="2225121" h="1942797">
                  <a:moveTo>
                    <a:pt x="0" y="0"/>
                  </a:moveTo>
                  <a:lnTo>
                    <a:pt x="2225121" y="0"/>
                  </a:lnTo>
                  <a:lnTo>
                    <a:pt x="2225121" y="1942797"/>
                  </a:lnTo>
                  <a:lnTo>
                    <a:pt x="0" y="1942797"/>
                  </a:lnTo>
                  <a:close/>
                </a:path>
              </a:pathLst>
            </a:custGeom>
            <a:solidFill>
              <a:srgbClr val="0E65AF"/>
            </a:solidFill>
          </p:spPr>
          <p:txBody>
            <a:bodyPr/>
            <a:lstStyle/>
            <a:p>
              <a:endParaRPr lang="en-US"/>
            </a:p>
          </p:txBody>
        </p:sp>
      </p:grpSp>
      <p:sp>
        <p:nvSpPr>
          <p:cNvPr id="10" name="AutoShape 10"/>
          <p:cNvSpPr/>
          <p:nvPr/>
        </p:nvSpPr>
        <p:spPr>
          <a:xfrm>
            <a:off x="2441143" y="6259939"/>
            <a:ext cx="2881926" cy="0"/>
          </a:xfrm>
          <a:prstGeom prst="line">
            <a:avLst/>
          </a:prstGeom>
          <a:ln w="50800" cap="flat">
            <a:solidFill>
              <a:srgbClr val="F09021"/>
            </a:solidFill>
            <a:prstDash val="solid"/>
            <a:headEnd type="none" w="sm" len="sm"/>
            <a:tailEnd type="none" w="sm" len="sm"/>
          </a:ln>
        </p:spPr>
        <p:txBody>
          <a:bodyPr/>
          <a:lstStyle/>
          <a:p>
            <a:endParaRPr lang="en-US"/>
          </a:p>
        </p:txBody>
      </p:sp>
      <p:sp>
        <p:nvSpPr>
          <p:cNvPr id="11" name="TextBox 11"/>
          <p:cNvSpPr txBox="1"/>
          <p:nvPr/>
        </p:nvSpPr>
        <p:spPr>
          <a:xfrm>
            <a:off x="2249423" y="6542672"/>
            <a:ext cx="5647263" cy="3180358"/>
          </a:xfrm>
          <a:prstGeom prst="rect">
            <a:avLst/>
          </a:prstGeom>
        </p:spPr>
        <p:txBody>
          <a:bodyPr lIns="0" tIns="0" rIns="0" bIns="0" rtlCol="0" anchor="t">
            <a:spAutoFit/>
          </a:bodyPr>
          <a:lstStyle/>
          <a:p>
            <a:pPr marL="518160" lvl="1" indent="-259080">
              <a:lnSpc>
                <a:spcPts val="3120"/>
              </a:lnSpc>
              <a:buFont typeface="Arial"/>
              <a:buChar char="•"/>
            </a:pPr>
            <a:r>
              <a:rPr lang="en-US" sz="2400" dirty="0">
                <a:solidFill>
                  <a:srgbClr val="FFFFFF"/>
                </a:solidFill>
                <a:latin typeface="Tisa Sans OT" panose="020B0504020201020104" pitchFamily="34" charset="0"/>
              </a:rPr>
              <a:t>Age-appropriate introduction to service learning through activities (investigation, execution, reflection)</a:t>
            </a:r>
          </a:p>
          <a:p>
            <a:pPr>
              <a:lnSpc>
                <a:spcPts val="3120"/>
              </a:lnSpc>
            </a:pPr>
            <a:endParaRPr lang="en-US" sz="2400" dirty="0">
              <a:solidFill>
                <a:srgbClr val="FFFFFF"/>
              </a:solidFill>
              <a:latin typeface="Tisa Sans OT" panose="020B0504020201020104" pitchFamily="34" charset="0"/>
            </a:endParaRPr>
          </a:p>
          <a:p>
            <a:pPr marL="518160" lvl="1" indent="-259080">
              <a:lnSpc>
                <a:spcPts val="3120"/>
              </a:lnSpc>
              <a:buFont typeface="Arial"/>
              <a:buChar char="•"/>
            </a:pPr>
            <a:r>
              <a:rPr lang="en-US" sz="2400" dirty="0">
                <a:solidFill>
                  <a:srgbClr val="FFFFFF"/>
                </a:solidFill>
                <a:latin typeface="Tisa Sans OT" panose="020B0504020201020104" pitchFamily="34" charset="0"/>
              </a:rPr>
              <a:t>Complete simple service project</a:t>
            </a:r>
          </a:p>
          <a:p>
            <a:pPr>
              <a:lnSpc>
                <a:spcPts val="3120"/>
              </a:lnSpc>
            </a:pPr>
            <a:endParaRPr lang="en-US" sz="2400" dirty="0">
              <a:solidFill>
                <a:srgbClr val="FFFFFF"/>
              </a:solidFill>
              <a:latin typeface="Tisa Sans OT" panose="020B0504020201020104" pitchFamily="34" charset="0"/>
            </a:endParaRPr>
          </a:p>
          <a:p>
            <a:pPr marL="518160" lvl="1" indent="-259080" algn="l">
              <a:lnSpc>
                <a:spcPts val="3119"/>
              </a:lnSpc>
              <a:buFont typeface="Arial"/>
              <a:buChar char="•"/>
            </a:pPr>
            <a:r>
              <a:rPr lang="en-US" sz="2399" dirty="0">
                <a:solidFill>
                  <a:srgbClr val="FFFFFF"/>
                </a:solidFill>
                <a:latin typeface="Tisa Sans OT" panose="020B0504020201020104" pitchFamily="34" charset="0"/>
              </a:rPr>
              <a:t>Group and individual reflection: verbal, written, video </a:t>
            </a:r>
          </a:p>
        </p:txBody>
      </p:sp>
      <p:sp>
        <p:nvSpPr>
          <p:cNvPr id="12" name="TextBox 12"/>
          <p:cNvSpPr txBox="1"/>
          <p:nvPr/>
        </p:nvSpPr>
        <p:spPr>
          <a:xfrm>
            <a:off x="2441143" y="4259953"/>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IN-SCHOOL</a:t>
            </a:r>
          </a:p>
          <a:p>
            <a:pPr>
              <a:lnSpc>
                <a:spcPts val="6600"/>
              </a:lnSpc>
            </a:pPr>
            <a:r>
              <a:rPr lang="en-US" sz="6000" spc="-179" dirty="0">
                <a:solidFill>
                  <a:srgbClr val="FFFFFF"/>
                </a:solidFill>
                <a:latin typeface="Heroic Condensed Medium" panose="02000506030000020004" pitchFamily="50" charset="0"/>
              </a:rPr>
              <a:t>PROGRAMMING</a:t>
            </a:r>
          </a:p>
        </p:txBody>
      </p:sp>
      <p:grpSp>
        <p:nvGrpSpPr>
          <p:cNvPr id="14" name="Group 14"/>
          <p:cNvGrpSpPr/>
          <p:nvPr/>
        </p:nvGrpSpPr>
        <p:grpSpPr>
          <a:xfrm>
            <a:off x="9884462" y="4042031"/>
            <a:ext cx="6722956" cy="5869947"/>
            <a:chOff x="0" y="0"/>
            <a:chExt cx="2225121" cy="1942797"/>
          </a:xfrm>
        </p:grpSpPr>
        <p:sp>
          <p:nvSpPr>
            <p:cNvPr id="15" name="Freeform 15"/>
            <p:cNvSpPr/>
            <p:nvPr/>
          </p:nvSpPr>
          <p:spPr>
            <a:xfrm>
              <a:off x="0" y="0"/>
              <a:ext cx="2225121" cy="1942797"/>
            </a:xfrm>
            <a:custGeom>
              <a:avLst/>
              <a:gdLst/>
              <a:ahLst/>
              <a:cxnLst/>
              <a:rect l="l" t="t" r="r" b="b"/>
              <a:pathLst>
                <a:path w="2225121" h="1942797">
                  <a:moveTo>
                    <a:pt x="0" y="0"/>
                  </a:moveTo>
                  <a:lnTo>
                    <a:pt x="2225121" y="0"/>
                  </a:lnTo>
                  <a:lnTo>
                    <a:pt x="2225121" y="1942797"/>
                  </a:lnTo>
                  <a:lnTo>
                    <a:pt x="0" y="1942797"/>
                  </a:lnTo>
                  <a:close/>
                </a:path>
              </a:pathLst>
            </a:custGeom>
            <a:solidFill>
              <a:srgbClr val="0E65AF"/>
            </a:solidFill>
          </p:spPr>
          <p:txBody>
            <a:bodyPr/>
            <a:lstStyle/>
            <a:p>
              <a:endParaRPr lang="en-US"/>
            </a:p>
          </p:txBody>
        </p:sp>
      </p:grpSp>
      <p:sp>
        <p:nvSpPr>
          <p:cNvPr id="16" name="AutoShape 16"/>
          <p:cNvSpPr/>
          <p:nvPr/>
        </p:nvSpPr>
        <p:spPr>
          <a:xfrm>
            <a:off x="10575264" y="6259939"/>
            <a:ext cx="2881926" cy="0"/>
          </a:xfrm>
          <a:prstGeom prst="line">
            <a:avLst/>
          </a:prstGeom>
          <a:ln w="50800" cap="flat">
            <a:solidFill>
              <a:srgbClr val="F09021"/>
            </a:solidFill>
            <a:prstDash val="solid"/>
            <a:headEnd type="none" w="sm" len="sm"/>
            <a:tailEnd type="none" w="sm" len="sm"/>
          </a:ln>
        </p:spPr>
        <p:txBody>
          <a:bodyPr/>
          <a:lstStyle/>
          <a:p>
            <a:endParaRPr lang="en-US"/>
          </a:p>
        </p:txBody>
      </p:sp>
      <p:sp>
        <p:nvSpPr>
          <p:cNvPr id="17" name="TextBox 17"/>
          <p:cNvSpPr txBox="1"/>
          <p:nvPr/>
        </p:nvSpPr>
        <p:spPr>
          <a:xfrm>
            <a:off x="10383544" y="6542672"/>
            <a:ext cx="5647263" cy="3180358"/>
          </a:xfrm>
          <a:prstGeom prst="rect">
            <a:avLst/>
          </a:prstGeom>
        </p:spPr>
        <p:txBody>
          <a:bodyPr lIns="0" tIns="0" rIns="0" bIns="0" rtlCol="0" anchor="t">
            <a:spAutoFit/>
          </a:bodyPr>
          <a:lstStyle/>
          <a:p>
            <a:pPr marL="518160" lvl="1" indent="-259080">
              <a:lnSpc>
                <a:spcPts val="3120"/>
              </a:lnSpc>
              <a:buFont typeface="Arial"/>
              <a:buChar char="•"/>
            </a:pPr>
            <a:r>
              <a:rPr lang="en-US" sz="2400" dirty="0">
                <a:solidFill>
                  <a:srgbClr val="FFFFFF"/>
                </a:solidFill>
                <a:latin typeface="Tisa Sans OT" panose="020B0504020201020104" pitchFamily="34" charset="0"/>
              </a:rPr>
              <a:t>Invitation for middle/high school-aged students to attend Fall and Winter leadership conferences</a:t>
            </a:r>
          </a:p>
          <a:p>
            <a:pPr>
              <a:lnSpc>
                <a:spcPts val="3120"/>
              </a:lnSpc>
            </a:pPr>
            <a:endParaRPr lang="en-US" sz="2400" dirty="0">
              <a:solidFill>
                <a:srgbClr val="FFFFFF"/>
              </a:solidFill>
              <a:latin typeface="Tisa Sans OT" panose="020B0504020201020104" pitchFamily="34" charset="0"/>
            </a:endParaRPr>
          </a:p>
          <a:p>
            <a:pPr marL="518160" lvl="1" indent="-259080">
              <a:lnSpc>
                <a:spcPts val="3120"/>
              </a:lnSpc>
              <a:buFont typeface="Arial"/>
              <a:buChar char="•"/>
            </a:pPr>
            <a:r>
              <a:rPr lang="en-US" sz="2400" dirty="0">
                <a:solidFill>
                  <a:srgbClr val="FFFFFF"/>
                </a:solidFill>
                <a:latin typeface="Tisa Sans OT" panose="020B0504020201020104" pitchFamily="34" charset="0"/>
              </a:rPr>
              <a:t>Fall Conference</a:t>
            </a:r>
          </a:p>
          <a:p>
            <a:pPr>
              <a:lnSpc>
                <a:spcPts val="3120"/>
              </a:lnSpc>
            </a:pPr>
            <a:endParaRPr lang="en-US" sz="2400" dirty="0">
              <a:solidFill>
                <a:srgbClr val="FFFFFF"/>
              </a:solidFill>
              <a:latin typeface="Tisa Sans OT" panose="020B0504020201020104" pitchFamily="34" charset="0"/>
            </a:endParaRPr>
          </a:p>
          <a:p>
            <a:pPr marL="518160" lvl="1" indent="-259080">
              <a:lnSpc>
                <a:spcPts val="3120"/>
              </a:lnSpc>
              <a:buFont typeface="Arial"/>
              <a:buChar char="•"/>
            </a:pPr>
            <a:r>
              <a:rPr lang="en-US" sz="2400" dirty="0">
                <a:solidFill>
                  <a:srgbClr val="FFFFFF"/>
                </a:solidFill>
                <a:latin typeface="Tisa Sans OT" panose="020B0504020201020104" pitchFamily="34" charset="0"/>
              </a:rPr>
              <a:t>Winter Conference</a:t>
            </a:r>
          </a:p>
          <a:p>
            <a:pPr algn="l">
              <a:lnSpc>
                <a:spcPts val="3119"/>
              </a:lnSpc>
            </a:pPr>
            <a:endParaRPr lang="en-US" sz="2400" dirty="0">
              <a:solidFill>
                <a:srgbClr val="FFFFFF"/>
              </a:solidFill>
              <a:latin typeface="Tisa Sans OT" panose="020B0504020201020104" pitchFamily="34" charset="0"/>
            </a:endParaRPr>
          </a:p>
        </p:txBody>
      </p:sp>
      <p:sp>
        <p:nvSpPr>
          <p:cNvPr id="18" name="TextBox 18"/>
          <p:cNvSpPr txBox="1"/>
          <p:nvPr/>
        </p:nvSpPr>
        <p:spPr>
          <a:xfrm>
            <a:off x="10575264" y="4259953"/>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STUDENT LEADERSHIP CONFERNCES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075624"/>
            <a:ext cx="13362624" cy="13362624"/>
          </a:xfrm>
          <a:custGeom>
            <a:avLst/>
            <a:gdLst/>
            <a:ahLst/>
            <a:cxnLst/>
            <a:rect l="l" t="t" r="r" b="b"/>
            <a:pathLst>
              <a:path w="13362624" h="13362624">
                <a:moveTo>
                  <a:pt x="13362624" y="0"/>
                </a:moveTo>
                <a:lnTo>
                  <a:pt x="0" y="0"/>
                </a:lnTo>
                <a:lnTo>
                  <a:pt x="0" y="13362624"/>
                </a:lnTo>
                <a:lnTo>
                  <a:pt x="13362624" y="13362624"/>
                </a:lnTo>
                <a:lnTo>
                  <a:pt x="133626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4014762"/>
            <a:ext cx="6845932" cy="3077766"/>
          </a:xfrm>
          <a:prstGeom prst="rect">
            <a:avLst/>
          </a:prstGeom>
        </p:spPr>
        <p:txBody>
          <a:bodyPr lIns="0" tIns="0" rIns="0" bIns="0" rtlCol="0" anchor="t">
            <a:spAutoFit/>
          </a:bodyPr>
          <a:lstStyle/>
          <a:p>
            <a:pPr marL="0" lvl="0" indent="0">
              <a:lnSpc>
                <a:spcPts val="11999"/>
              </a:lnSpc>
            </a:pPr>
            <a:r>
              <a:rPr lang="en-US" sz="9999" dirty="0">
                <a:solidFill>
                  <a:srgbClr val="FFFFFF"/>
                </a:solidFill>
                <a:latin typeface="Heroic Condensed Medium" panose="02000506030000020004" pitchFamily="50" charset="0"/>
              </a:rPr>
              <a:t>UNDERSTANDING MULTIPLYING GOOD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51906" cy="2241445"/>
            <a:chOff x="0" y="0"/>
            <a:chExt cx="4886099" cy="590339"/>
          </a:xfrm>
        </p:grpSpPr>
        <p:sp>
          <p:nvSpPr>
            <p:cNvPr id="3" name="Freeform 3"/>
            <p:cNvSpPr/>
            <p:nvPr/>
          </p:nvSpPr>
          <p:spPr>
            <a:xfrm>
              <a:off x="0" y="0"/>
              <a:ext cx="4886099" cy="590339"/>
            </a:xfrm>
            <a:custGeom>
              <a:avLst/>
              <a:gdLst/>
              <a:ahLst/>
              <a:cxnLst/>
              <a:rect l="l" t="t" r="r" b="b"/>
              <a:pathLst>
                <a:path w="4886099" h="590339">
                  <a:moveTo>
                    <a:pt x="0" y="0"/>
                  </a:moveTo>
                  <a:lnTo>
                    <a:pt x="4886099" y="0"/>
                  </a:lnTo>
                  <a:lnTo>
                    <a:pt x="4886099" y="590339"/>
                  </a:lnTo>
                  <a:lnTo>
                    <a:pt x="0" y="590339"/>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466122" y="181501"/>
            <a:ext cx="15355756" cy="1795363"/>
          </a:xfrm>
          <a:prstGeom prst="rect">
            <a:avLst/>
          </a:prstGeom>
        </p:spPr>
        <p:txBody>
          <a:bodyPr lIns="0" tIns="0" rIns="0" bIns="0" rtlCol="0" anchor="t">
            <a:spAutoFit/>
          </a:bodyPr>
          <a:lstStyle/>
          <a:p>
            <a:pPr algn="ctr">
              <a:lnSpc>
                <a:spcPts val="13999"/>
              </a:lnSpc>
            </a:pPr>
            <a:r>
              <a:rPr lang="en-US" sz="9999" dirty="0">
                <a:solidFill>
                  <a:srgbClr val="FFFFFF"/>
                </a:solidFill>
                <a:latin typeface="Heroic Condensed Medium" panose="02000506030000020004" pitchFamily="50" charset="0"/>
              </a:rPr>
              <a:t>MODIFIED STUDENTS IN ACTION: </a:t>
            </a:r>
            <a:r>
              <a:rPr lang="en-US" sz="9999" dirty="0">
                <a:solidFill>
                  <a:srgbClr val="F09021"/>
                </a:solidFill>
                <a:latin typeface="Heroic Condensed Medium" panose="02000506030000020004" pitchFamily="50" charset="0"/>
              </a:rPr>
              <a:t>AFTERSCHOOL</a:t>
            </a:r>
          </a:p>
        </p:txBody>
      </p:sp>
      <p:sp>
        <p:nvSpPr>
          <p:cNvPr id="6" name="TextBox 6"/>
          <p:cNvSpPr txBox="1"/>
          <p:nvPr/>
        </p:nvSpPr>
        <p:spPr>
          <a:xfrm>
            <a:off x="775903" y="2867381"/>
            <a:ext cx="16671441" cy="673198"/>
          </a:xfrm>
          <a:prstGeom prst="rect">
            <a:avLst/>
          </a:prstGeom>
        </p:spPr>
        <p:txBody>
          <a:bodyPr lIns="0" tIns="0" rIns="0" bIns="0" rtlCol="0" anchor="t">
            <a:spAutoFit/>
          </a:bodyPr>
          <a:lstStyle/>
          <a:p>
            <a:pPr marL="0" lvl="0" indent="0" algn="ctr">
              <a:lnSpc>
                <a:spcPts val="4999"/>
              </a:lnSpc>
            </a:pPr>
            <a:r>
              <a:rPr lang="en-US" sz="4999" dirty="0">
                <a:solidFill>
                  <a:srgbClr val="0FB1D8"/>
                </a:solidFill>
                <a:latin typeface="Tisa Sans OT" panose="020B0504020201020104" pitchFamily="34" charset="0"/>
              </a:rPr>
              <a:t>Block of service learning led by Program Manager:</a:t>
            </a:r>
          </a:p>
        </p:txBody>
      </p:sp>
      <p:grpSp>
        <p:nvGrpSpPr>
          <p:cNvPr id="8" name="Group 8"/>
          <p:cNvGrpSpPr/>
          <p:nvPr/>
        </p:nvGrpSpPr>
        <p:grpSpPr>
          <a:xfrm>
            <a:off x="1750341" y="3922518"/>
            <a:ext cx="6722956" cy="5989459"/>
            <a:chOff x="0" y="0"/>
            <a:chExt cx="2225121" cy="1982353"/>
          </a:xfrm>
        </p:grpSpPr>
        <p:sp>
          <p:nvSpPr>
            <p:cNvPr id="9" name="Freeform 9"/>
            <p:cNvSpPr/>
            <p:nvPr/>
          </p:nvSpPr>
          <p:spPr>
            <a:xfrm>
              <a:off x="0" y="0"/>
              <a:ext cx="2225121" cy="1982353"/>
            </a:xfrm>
            <a:custGeom>
              <a:avLst/>
              <a:gdLst/>
              <a:ahLst/>
              <a:cxnLst/>
              <a:rect l="l" t="t" r="r" b="b"/>
              <a:pathLst>
                <a:path w="2225121" h="1982353">
                  <a:moveTo>
                    <a:pt x="0" y="0"/>
                  </a:moveTo>
                  <a:lnTo>
                    <a:pt x="2225121" y="0"/>
                  </a:lnTo>
                  <a:lnTo>
                    <a:pt x="2225121" y="1982353"/>
                  </a:lnTo>
                  <a:lnTo>
                    <a:pt x="0" y="1982353"/>
                  </a:lnTo>
                  <a:close/>
                </a:path>
              </a:pathLst>
            </a:custGeom>
            <a:solidFill>
              <a:srgbClr val="0E65AF"/>
            </a:solidFill>
          </p:spPr>
          <p:txBody>
            <a:bodyPr/>
            <a:lstStyle/>
            <a:p>
              <a:endParaRPr lang="en-US"/>
            </a:p>
          </p:txBody>
        </p:sp>
      </p:grpSp>
      <p:sp>
        <p:nvSpPr>
          <p:cNvPr id="10" name="AutoShape 10"/>
          <p:cNvSpPr/>
          <p:nvPr/>
        </p:nvSpPr>
        <p:spPr>
          <a:xfrm>
            <a:off x="2441143" y="6140425"/>
            <a:ext cx="2881926" cy="0"/>
          </a:xfrm>
          <a:prstGeom prst="line">
            <a:avLst/>
          </a:prstGeom>
          <a:ln w="50800" cap="flat">
            <a:solidFill>
              <a:srgbClr val="F09021"/>
            </a:solidFill>
            <a:prstDash val="solid"/>
            <a:headEnd type="none" w="sm" len="sm"/>
            <a:tailEnd type="none" w="sm" len="sm"/>
          </a:ln>
        </p:spPr>
        <p:txBody>
          <a:bodyPr/>
          <a:lstStyle/>
          <a:p>
            <a:endParaRPr lang="en-US"/>
          </a:p>
        </p:txBody>
      </p:sp>
      <p:sp>
        <p:nvSpPr>
          <p:cNvPr id="11" name="TextBox 11"/>
          <p:cNvSpPr txBox="1"/>
          <p:nvPr/>
        </p:nvSpPr>
        <p:spPr>
          <a:xfrm>
            <a:off x="2249423" y="6430303"/>
            <a:ext cx="6223874" cy="3334246"/>
          </a:xfrm>
          <a:prstGeom prst="rect">
            <a:avLst/>
          </a:prstGeom>
        </p:spPr>
        <p:txBody>
          <a:bodyPr wrap="square" lIns="0" tIns="0" rIns="0" bIns="0" rtlCol="0" anchor="t">
            <a:spAutoFit/>
          </a:bodyPr>
          <a:lstStyle/>
          <a:p>
            <a:pPr marL="431801" lvl="1" indent="-215900">
              <a:lnSpc>
                <a:spcPts val="2600"/>
              </a:lnSpc>
              <a:buFont typeface="Arial"/>
              <a:buChar char="•"/>
            </a:pPr>
            <a:r>
              <a:rPr lang="en-US" sz="2400" dirty="0">
                <a:solidFill>
                  <a:srgbClr val="FFFFFF"/>
                </a:solidFill>
                <a:latin typeface="Tisa Sans OT" panose="020B0504020201020104" pitchFamily="34" charset="0"/>
              </a:rPr>
              <a:t>45-min to 90-minute blocks over 2-4 days</a:t>
            </a:r>
          </a:p>
          <a:p>
            <a:pPr>
              <a:lnSpc>
                <a:spcPts val="2600"/>
              </a:lnSpc>
            </a:pPr>
            <a:endParaRPr lang="en-US" sz="2400" dirty="0">
              <a:solidFill>
                <a:srgbClr val="FFFFFF"/>
              </a:solidFill>
              <a:latin typeface="Tisa Sans OT" panose="020B0504020201020104" pitchFamily="34" charset="0"/>
            </a:endParaRPr>
          </a:p>
          <a:p>
            <a:pPr marL="431801" lvl="1" indent="-215900">
              <a:lnSpc>
                <a:spcPts val="2600"/>
              </a:lnSpc>
              <a:buFont typeface="Arial"/>
              <a:buChar char="•"/>
            </a:pPr>
            <a:r>
              <a:rPr lang="en-US" sz="2400" dirty="0">
                <a:solidFill>
                  <a:srgbClr val="FFFFFF"/>
                </a:solidFill>
                <a:latin typeface="Tisa Sans OT" panose="020B0504020201020104" pitchFamily="34" charset="0"/>
              </a:rPr>
              <a:t>Age-appropriate introduction to service learning through activities (investigation, execution, reflection)</a:t>
            </a:r>
          </a:p>
          <a:p>
            <a:pPr>
              <a:lnSpc>
                <a:spcPts val="2600"/>
              </a:lnSpc>
            </a:pPr>
            <a:endParaRPr lang="en-US" sz="2400" dirty="0">
              <a:solidFill>
                <a:srgbClr val="FFFFFF"/>
              </a:solidFill>
              <a:latin typeface="Tisa Sans OT" panose="020B0504020201020104" pitchFamily="34" charset="0"/>
            </a:endParaRPr>
          </a:p>
          <a:p>
            <a:pPr marL="431801" lvl="1" indent="-215900">
              <a:lnSpc>
                <a:spcPts val="2600"/>
              </a:lnSpc>
              <a:buFont typeface="Arial"/>
              <a:buChar char="•"/>
            </a:pPr>
            <a:r>
              <a:rPr lang="en-US" sz="2400" dirty="0">
                <a:solidFill>
                  <a:srgbClr val="FFFFFF"/>
                </a:solidFill>
                <a:latin typeface="Tisa Sans OT" panose="020B0504020201020104" pitchFamily="34" charset="0"/>
              </a:rPr>
              <a:t>Complete simple service project</a:t>
            </a:r>
          </a:p>
          <a:p>
            <a:pPr>
              <a:lnSpc>
                <a:spcPts val="2600"/>
              </a:lnSpc>
            </a:pPr>
            <a:endParaRPr lang="en-US" sz="2400" dirty="0">
              <a:solidFill>
                <a:srgbClr val="FFFFFF"/>
              </a:solidFill>
              <a:latin typeface="Tisa Sans OT" panose="020B0504020201020104" pitchFamily="34" charset="0"/>
            </a:endParaRPr>
          </a:p>
          <a:p>
            <a:pPr marL="431801" lvl="1" indent="-215900" algn="l">
              <a:lnSpc>
                <a:spcPts val="2600"/>
              </a:lnSpc>
              <a:buFont typeface="Arial"/>
              <a:buChar char="•"/>
            </a:pPr>
            <a:r>
              <a:rPr lang="en-US" sz="2400" dirty="0">
                <a:solidFill>
                  <a:srgbClr val="FFFFFF"/>
                </a:solidFill>
                <a:latin typeface="Tisa Sans OT" panose="020B0504020201020104" pitchFamily="34" charset="0"/>
              </a:rPr>
              <a:t>Group and individual reflection: verbal, written, video </a:t>
            </a:r>
          </a:p>
        </p:txBody>
      </p:sp>
      <p:sp>
        <p:nvSpPr>
          <p:cNvPr id="12" name="TextBox 12"/>
          <p:cNvSpPr txBox="1"/>
          <p:nvPr/>
        </p:nvSpPr>
        <p:spPr>
          <a:xfrm>
            <a:off x="2441143" y="4140440"/>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AFTERSCHOOL </a:t>
            </a:r>
          </a:p>
          <a:p>
            <a:pPr>
              <a:lnSpc>
                <a:spcPts val="6600"/>
              </a:lnSpc>
            </a:pPr>
            <a:r>
              <a:rPr lang="en-US" sz="6000" spc="-179" dirty="0">
                <a:solidFill>
                  <a:srgbClr val="FFFFFF"/>
                </a:solidFill>
                <a:latin typeface="Heroic Condensed Medium" panose="02000506030000020004" pitchFamily="50" charset="0"/>
              </a:rPr>
              <a:t>PROGRAMMING</a:t>
            </a:r>
          </a:p>
        </p:txBody>
      </p:sp>
      <p:grpSp>
        <p:nvGrpSpPr>
          <p:cNvPr id="14" name="Group 14"/>
          <p:cNvGrpSpPr/>
          <p:nvPr/>
        </p:nvGrpSpPr>
        <p:grpSpPr>
          <a:xfrm>
            <a:off x="9884462" y="3922518"/>
            <a:ext cx="6722956" cy="5989459"/>
            <a:chOff x="0" y="0"/>
            <a:chExt cx="2225121" cy="1982353"/>
          </a:xfrm>
        </p:grpSpPr>
        <p:sp>
          <p:nvSpPr>
            <p:cNvPr id="15" name="Freeform 15"/>
            <p:cNvSpPr/>
            <p:nvPr/>
          </p:nvSpPr>
          <p:spPr>
            <a:xfrm>
              <a:off x="0" y="0"/>
              <a:ext cx="2225121" cy="1982353"/>
            </a:xfrm>
            <a:custGeom>
              <a:avLst/>
              <a:gdLst/>
              <a:ahLst/>
              <a:cxnLst/>
              <a:rect l="l" t="t" r="r" b="b"/>
              <a:pathLst>
                <a:path w="2225121" h="1982353">
                  <a:moveTo>
                    <a:pt x="0" y="0"/>
                  </a:moveTo>
                  <a:lnTo>
                    <a:pt x="2225121" y="0"/>
                  </a:lnTo>
                  <a:lnTo>
                    <a:pt x="2225121" y="1982353"/>
                  </a:lnTo>
                  <a:lnTo>
                    <a:pt x="0" y="1982353"/>
                  </a:lnTo>
                  <a:close/>
                </a:path>
              </a:pathLst>
            </a:custGeom>
            <a:solidFill>
              <a:srgbClr val="0E65AF"/>
            </a:solidFill>
          </p:spPr>
          <p:txBody>
            <a:bodyPr/>
            <a:lstStyle/>
            <a:p>
              <a:endParaRPr lang="en-US"/>
            </a:p>
          </p:txBody>
        </p:sp>
      </p:grpSp>
      <p:sp>
        <p:nvSpPr>
          <p:cNvPr id="16" name="AutoShape 16"/>
          <p:cNvSpPr/>
          <p:nvPr/>
        </p:nvSpPr>
        <p:spPr>
          <a:xfrm>
            <a:off x="10575264" y="6140425"/>
            <a:ext cx="2881926" cy="0"/>
          </a:xfrm>
          <a:prstGeom prst="line">
            <a:avLst/>
          </a:prstGeom>
          <a:ln w="50800" cap="flat">
            <a:solidFill>
              <a:srgbClr val="F09021"/>
            </a:solidFill>
            <a:prstDash val="solid"/>
            <a:headEnd type="none" w="sm" len="sm"/>
            <a:tailEnd type="none" w="sm" len="sm"/>
          </a:ln>
        </p:spPr>
        <p:txBody>
          <a:bodyPr/>
          <a:lstStyle/>
          <a:p>
            <a:endParaRPr lang="en-US"/>
          </a:p>
        </p:txBody>
      </p:sp>
      <p:sp>
        <p:nvSpPr>
          <p:cNvPr id="17" name="TextBox 17"/>
          <p:cNvSpPr txBox="1"/>
          <p:nvPr/>
        </p:nvSpPr>
        <p:spPr>
          <a:xfrm>
            <a:off x="10383544" y="6423159"/>
            <a:ext cx="5647263" cy="3180358"/>
          </a:xfrm>
          <a:prstGeom prst="rect">
            <a:avLst/>
          </a:prstGeom>
        </p:spPr>
        <p:txBody>
          <a:bodyPr lIns="0" tIns="0" rIns="0" bIns="0" rtlCol="0" anchor="t">
            <a:spAutoFit/>
          </a:bodyPr>
          <a:lstStyle/>
          <a:p>
            <a:pPr marL="518160" lvl="1" indent="-259080">
              <a:lnSpc>
                <a:spcPts val="3120"/>
              </a:lnSpc>
              <a:buFont typeface="Arial"/>
              <a:buChar char="•"/>
            </a:pPr>
            <a:r>
              <a:rPr lang="en-US" sz="2400" dirty="0">
                <a:solidFill>
                  <a:srgbClr val="FFFFFF"/>
                </a:solidFill>
                <a:latin typeface="Tisa Sans OT" panose="020B0504020201020104" pitchFamily="34" charset="0"/>
              </a:rPr>
              <a:t>Invitation for middle/high school-aged students to attend Fall and Winter leadership conferences</a:t>
            </a:r>
          </a:p>
          <a:p>
            <a:pPr>
              <a:lnSpc>
                <a:spcPts val="3120"/>
              </a:lnSpc>
            </a:pPr>
            <a:endParaRPr lang="en-US" sz="2400" dirty="0">
              <a:solidFill>
                <a:srgbClr val="FFFFFF"/>
              </a:solidFill>
              <a:latin typeface="Tisa Sans OT" panose="020B0504020201020104" pitchFamily="34" charset="0"/>
            </a:endParaRPr>
          </a:p>
          <a:p>
            <a:pPr marL="518160" lvl="1" indent="-259080">
              <a:lnSpc>
                <a:spcPts val="3120"/>
              </a:lnSpc>
              <a:buFont typeface="Arial"/>
              <a:buChar char="•"/>
            </a:pPr>
            <a:r>
              <a:rPr lang="en-US" sz="2400" dirty="0">
                <a:solidFill>
                  <a:srgbClr val="FFFFFF"/>
                </a:solidFill>
                <a:latin typeface="Tisa Sans OT" panose="020B0504020201020104" pitchFamily="34" charset="0"/>
              </a:rPr>
              <a:t>Fall Conference</a:t>
            </a:r>
          </a:p>
          <a:p>
            <a:pPr>
              <a:lnSpc>
                <a:spcPts val="3120"/>
              </a:lnSpc>
            </a:pPr>
            <a:endParaRPr lang="en-US" sz="2400" dirty="0">
              <a:solidFill>
                <a:srgbClr val="FFFFFF"/>
              </a:solidFill>
              <a:latin typeface="Tisa Sans OT" panose="020B0504020201020104" pitchFamily="34" charset="0"/>
            </a:endParaRPr>
          </a:p>
          <a:p>
            <a:pPr marL="518160" lvl="1" indent="-259080">
              <a:lnSpc>
                <a:spcPts val="3120"/>
              </a:lnSpc>
              <a:buFont typeface="Arial"/>
              <a:buChar char="•"/>
            </a:pPr>
            <a:r>
              <a:rPr lang="en-US" sz="2400" dirty="0">
                <a:solidFill>
                  <a:srgbClr val="FFFFFF"/>
                </a:solidFill>
                <a:latin typeface="Tisa Sans OT" panose="020B0504020201020104" pitchFamily="34" charset="0"/>
              </a:rPr>
              <a:t>Winter Conference</a:t>
            </a:r>
          </a:p>
          <a:p>
            <a:pPr algn="l">
              <a:lnSpc>
                <a:spcPts val="3119"/>
              </a:lnSpc>
            </a:pPr>
            <a:endParaRPr lang="en-US" sz="2400" dirty="0">
              <a:solidFill>
                <a:srgbClr val="FFFFFF"/>
              </a:solidFill>
              <a:latin typeface="Tisa Sans OT" panose="020B0504020201020104" pitchFamily="34" charset="0"/>
            </a:endParaRPr>
          </a:p>
        </p:txBody>
      </p:sp>
      <p:sp>
        <p:nvSpPr>
          <p:cNvPr id="18" name="TextBox 18"/>
          <p:cNvSpPr txBox="1"/>
          <p:nvPr/>
        </p:nvSpPr>
        <p:spPr>
          <a:xfrm>
            <a:off x="10575264" y="4140440"/>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STUDENT LEADERSHIP CONFERNCES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51906" cy="2241445"/>
            <a:chOff x="0" y="0"/>
            <a:chExt cx="4886099" cy="590339"/>
          </a:xfrm>
        </p:grpSpPr>
        <p:sp>
          <p:nvSpPr>
            <p:cNvPr id="3" name="Freeform 3"/>
            <p:cNvSpPr/>
            <p:nvPr/>
          </p:nvSpPr>
          <p:spPr>
            <a:xfrm>
              <a:off x="0" y="0"/>
              <a:ext cx="4886099" cy="590339"/>
            </a:xfrm>
            <a:custGeom>
              <a:avLst/>
              <a:gdLst/>
              <a:ahLst/>
              <a:cxnLst/>
              <a:rect l="l" t="t" r="r" b="b"/>
              <a:pathLst>
                <a:path w="4886099" h="590339">
                  <a:moveTo>
                    <a:pt x="0" y="0"/>
                  </a:moveTo>
                  <a:lnTo>
                    <a:pt x="4886099" y="0"/>
                  </a:lnTo>
                  <a:lnTo>
                    <a:pt x="4886099" y="590339"/>
                  </a:lnTo>
                  <a:lnTo>
                    <a:pt x="0" y="590339"/>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209641" y="181501"/>
            <a:ext cx="15868717" cy="1795363"/>
          </a:xfrm>
          <a:prstGeom prst="rect">
            <a:avLst/>
          </a:prstGeom>
        </p:spPr>
        <p:txBody>
          <a:bodyPr lIns="0" tIns="0" rIns="0" bIns="0" rtlCol="0" anchor="t">
            <a:spAutoFit/>
          </a:bodyPr>
          <a:lstStyle/>
          <a:p>
            <a:pPr algn="ctr">
              <a:lnSpc>
                <a:spcPts val="13999"/>
              </a:lnSpc>
            </a:pPr>
            <a:r>
              <a:rPr lang="en-US" sz="9999" dirty="0">
                <a:solidFill>
                  <a:srgbClr val="FFFFFF"/>
                </a:solidFill>
                <a:latin typeface="Heroic Condensed Medium" panose="02000506030000020004" pitchFamily="50" charset="0"/>
              </a:rPr>
              <a:t>MODIFIED STUDENTS IN ACTION: </a:t>
            </a:r>
            <a:r>
              <a:rPr lang="en-US" sz="9999" dirty="0">
                <a:solidFill>
                  <a:srgbClr val="F09021"/>
                </a:solidFill>
                <a:latin typeface="Heroic Condensed Medium" panose="02000506030000020004" pitchFamily="50" charset="0"/>
              </a:rPr>
              <a:t>SIA AS A CLASS</a:t>
            </a:r>
          </a:p>
        </p:txBody>
      </p:sp>
      <p:sp>
        <p:nvSpPr>
          <p:cNvPr id="6" name="TextBox 6"/>
          <p:cNvSpPr txBox="1"/>
          <p:nvPr/>
        </p:nvSpPr>
        <p:spPr>
          <a:xfrm>
            <a:off x="775903" y="2867381"/>
            <a:ext cx="16671441" cy="673198"/>
          </a:xfrm>
          <a:prstGeom prst="rect">
            <a:avLst/>
          </a:prstGeom>
        </p:spPr>
        <p:txBody>
          <a:bodyPr lIns="0" tIns="0" rIns="0" bIns="0" rtlCol="0" anchor="t">
            <a:spAutoFit/>
          </a:bodyPr>
          <a:lstStyle/>
          <a:p>
            <a:pPr marL="0" lvl="0" indent="0" algn="ctr">
              <a:lnSpc>
                <a:spcPts val="4999"/>
              </a:lnSpc>
            </a:pPr>
            <a:r>
              <a:rPr lang="en-US" sz="4999" dirty="0">
                <a:solidFill>
                  <a:srgbClr val="0FB1D8"/>
                </a:solidFill>
                <a:latin typeface="Tisa Sans OT" panose="020B0504020201020104" pitchFamily="34" charset="0"/>
              </a:rPr>
              <a:t>Led by Teacher:</a:t>
            </a:r>
          </a:p>
        </p:txBody>
      </p:sp>
      <p:grpSp>
        <p:nvGrpSpPr>
          <p:cNvPr id="8" name="Group 8"/>
          <p:cNvGrpSpPr/>
          <p:nvPr/>
        </p:nvGrpSpPr>
        <p:grpSpPr>
          <a:xfrm>
            <a:off x="1750341" y="3922518"/>
            <a:ext cx="6722956" cy="5989459"/>
            <a:chOff x="0" y="0"/>
            <a:chExt cx="2225121" cy="1982353"/>
          </a:xfrm>
        </p:grpSpPr>
        <p:sp>
          <p:nvSpPr>
            <p:cNvPr id="9" name="Freeform 9"/>
            <p:cNvSpPr/>
            <p:nvPr/>
          </p:nvSpPr>
          <p:spPr>
            <a:xfrm>
              <a:off x="0" y="0"/>
              <a:ext cx="2225121" cy="1982353"/>
            </a:xfrm>
            <a:custGeom>
              <a:avLst/>
              <a:gdLst/>
              <a:ahLst/>
              <a:cxnLst/>
              <a:rect l="l" t="t" r="r" b="b"/>
              <a:pathLst>
                <a:path w="2225121" h="1982353">
                  <a:moveTo>
                    <a:pt x="0" y="0"/>
                  </a:moveTo>
                  <a:lnTo>
                    <a:pt x="2225121" y="0"/>
                  </a:lnTo>
                  <a:lnTo>
                    <a:pt x="2225121" y="1982353"/>
                  </a:lnTo>
                  <a:lnTo>
                    <a:pt x="0" y="1982353"/>
                  </a:lnTo>
                  <a:close/>
                </a:path>
              </a:pathLst>
            </a:custGeom>
            <a:solidFill>
              <a:srgbClr val="0E65AF"/>
            </a:solidFill>
          </p:spPr>
          <p:txBody>
            <a:bodyPr/>
            <a:lstStyle/>
            <a:p>
              <a:endParaRPr lang="en-US"/>
            </a:p>
          </p:txBody>
        </p:sp>
      </p:grpSp>
      <p:sp>
        <p:nvSpPr>
          <p:cNvPr id="10" name="AutoShape 10"/>
          <p:cNvSpPr/>
          <p:nvPr/>
        </p:nvSpPr>
        <p:spPr>
          <a:xfrm>
            <a:off x="2441143" y="6140425"/>
            <a:ext cx="2881926" cy="0"/>
          </a:xfrm>
          <a:prstGeom prst="line">
            <a:avLst/>
          </a:prstGeom>
          <a:ln w="50800" cap="flat">
            <a:solidFill>
              <a:srgbClr val="F09021"/>
            </a:solidFill>
            <a:prstDash val="solid"/>
            <a:headEnd type="none" w="sm" len="sm"/>
            <a:tailEnd type="none" w="sm" len="sm"/>
          </a:ln>
        </p:spPr>
        <p:txBody>
          <a:bodyPr/>
          <a:lstStyle/>
          <a:p>
            <a:endParaRPr lang="en-US"/>
          </a:p>
        </p:txBody>
      </p:sp>
      <p:sp>
        <p:nvSpPr>
          <p:cNvPr id="11" name="TextBox 11"/>
          <p:cNvSpPr txBox="1"/>
          <p:nvPr/>
        </p:nvSpPr>
        <p:spPr>
          <a:xfrm>
            <a:off x="2249423" y="6430303"/>
            <a:ext cx="5903977" cy="3343223"/>
          </a:xfrm>
          <a:prstGeom prst="rect">
            <a:avLst/>
          </a:prstGeom>
        </p:spPr>
        <p:txBody>
          <a:bodyPr wrap="square" lIns="0" tIns="0" rIns="0" bIns="0" rtlCol="0" anchor="t">
            <a:spAutoFit/>
          </a:bodyPr>
          <a:lstStyle/>
          <a:p>
            <a:pPr marL="431801" lvl="1" indent="-215900">
              <a:lnSpc>
                <a:spcPts val="2600"/>
              </a:lnSpc>
              <a:buFont typeface="Arial"/>
              <a:buChar char="•"/>
            </a:pPr>
            <a:r>
              <a:rPr lang="en-US" sz="2400" dirty="0">
                <a:solidFill>
                  <a:srgbClr val="FFFFFF"/>
                </a:solidFill>
                <a:latin typeface="Tisa Sans OT" panose="020B0504020201020104" pitchFamily="34" charset="0"/>
              </a:rPr>
              <a:t>45-min to 90-minute blocks</a:t>
            </a:r>
          </a:p>
          <a:p>
            <a:pPr>
              <a:lnSpc>
                <a:spcPts val="2600"/>
              </a:lnSpc>
            </a:pPr>
            <a:endParaRPr lang="en-US" sz="2400" dirty="0">
              <a:solidFill>
                <a:srgbClr val="FFFFFF"/>
              </a:solidFill>
              <a:latin typeface="Tisa Sans OT" panose="020B0504020201020104" pitchFamily="34" charset="0"/>
            </a:endParaRPr>
          </a:p>
          <a:p>
            <a:pPr marL="431801" lvl="1" indent="-215900">
              <a:lnSpc>
                <a:spcPts val="2600"/>
              </a:lnSpc>
              <a:buFont typeface="Arial"/>
              <a:buChar char="•"/>
            </a:pPr>
            <a:r>
              <a:rPr lang="en-US" sz="2400" dirty="0">
                <a:solidFill>
                  <a:srgbClr val="FFFFFF"/>
                </a:solidFill>
                <a:latin typeface="Tisa Sans OT" panose="020B0504020201020104" pitchFamily="34" charset="0"/>
              </a:rPr>
              <a:t>Age-appropriate lessons and activities on all six steps of service learning </a:t>
            </a:r>
          </a:p>
          <a:p>
            <a:pPr>
              <a:lnSpc>
                <a:spcPts val="2600"/>
              </a:lnSpc>
            </a:pPr>
            <a:endParaRPr lang="en-US" sz="2400" dirty="0">
              <a:solidFill>
                <a:srgbClr val="FFFFFF"/>
              </a:solidFill>
              <a:latin typeface="Tisa Sans OT" panose="020B0504020201020104" pitchFamily="34" charset="0"/>
            </a:endParaRPr>
          </a:p>
          <a:p>
            <a:pPr marL="431801" lvl="1" indent="-215900">
              <a:lnSpc>
                <a:spcPts val="2600"/>
              </a:lnSpc>
              <a:buFont typeface="Arial"/>
              <a:buChar char="•"/>
            </a:pPr>
            <a:r>
              <a:rPr lang="en-US" sz="2400" spc="-30" dirty="0">
                <a:solidFill>
                  <a:srgbClr val="FFFFFF"/>
                </a:solidFill>
                <a:latin typeface="Tisa Sans OT" panose="020B0504020201020104" pitchFamily="34" charset="0"/>
              </a:rPr>
              <a:t>Completion of student-driven service project(s)</a:t>
            </a:r>
          </a:p>
          <a:p>
            <a:pPr>
              <a:lnSpc>
                <a:spcPts val="2600"/>
              </a:lnSpc>
            </a:pPr>
            <a:endParaRPr lang="en-US" sz="2400" spc="-30" dirty="0">
              <a:solidFill>
                <a:srgbClr val="FFFFFF"/>
              </a:solidFill>
              <a:latin typeface="Tisa Sans OT" panose="020B0504020201020104" pitchFamily="34" charset="0"/>
            </a:endParaRPr>
          </a:p>
          <a:p>
            <a:pPr marL="431801" lvl="1" indent="-215900" algn="l">
              <a:lnSpc>
                <a:spcPts val="2600"/>
              </a:lnSpc>
              <a:buFont typeface="Arial"/>
              <a:buChar char="•"/>
            </a:pPr>
            <a:r>
              <a:rPr lang="en-US" sz="2400" dirty="0">
                <a:solidFill>
                  <a:srgbClr val="FFFFFF"/>
                </a:solidFill>
                <a:latin typeface="Tisa Sans OT" panose="020B0504020201020104" pitchFamily="34" charset="0"/>
              </a:rPr>
              <a:t>Participation in                                                                   End-of-Year Reflection </a:t>
            </a:r>
          </a:p>
        </p:txBody>
      </p:sp>
      <p:sp>
        <p:nvSpPr>
          <p:cNvPr id="12" name="TextBox 12"/>
          <p:cNvSpPr txBox="1"/>
          <p:nvPr/>
        </p:nvSpPr>
        <p:spPr>
          <a:xfrm>
            <a:off x="2441143" y="4140440"/>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IN-SCHOOL</a:t>
            </a:r>
          </a:p>
          <a:p>
            <a:pPr>
              <a:lnSpc>
                <a:spcPts val="6600"/>
              </a:lnSpc>
            </a:pPr>
            <a:r>
              <a:rPr lang="en-US" sz="6000" spc="-179" dirty="0">
                <a:solidFill>
                  <a:srgbClr val="FFFFFF"/>
                </a:solidFill>
                <a:latin typeface="Heroic Condensed Medium" panose="02000506030000020004" pitchFamily="50" charset="0"/>
              </a:rPr>
              <a:t>PROGRAMMING</a:t>
            </a:r>
          </a:p>
        </p:txBody>
      </p:sp>
      <p:grpSp>
        <p:nvGrpSpPr>
          <p:cNvPr id="14" name="Group 14"/>
          <p:cNvGrpSpPr/>
          <p:nvPr/>
        </p:nvGrpSpPr>
        <p:grpSpPr>
          <a:xfrm>
            <a:off x="9884462" y="3922518"/>
            <a:ext cx="6722956" cy="5989459"/>
            <a:chOff x="0" y="0"/>
            <a:chExt cx="2225121" cy="1982353"/>
          </a:xfrm>
        </p:grpSpPr>
        <p:sp>
          <p:nvSpPr>
            <p:cNvPr id="15" name="Freeform 15"/>
            <p:cNvSpPr/>
            <p:nvPr/>
          </p:nvSpPr>
          <p:spPr>
            <a:xfrm>
              <a:off x="0" y="0"/>
              <a:ext cx="2225121" cy="1982353"/>
            </a:xfrm>
            <a:custGeom>
              <a:avLst/>
              <a:gdLst/>
              <a:ahLst/>
              <a:cxnLst/>
              <a:rect l="l" t="t" r="r" b="b"/>
              <a:pathLst>
                <a:path w="2225121" h="1982353">
                  <a:moveTo>
                    <a:pt x="0" y="0"/>
                  </a:moveTo>
                  <a:lnTo>
                    <a:pt x="2225121" y="0"/>
                  </a:lnTo>
                  <a:lnTo>
                    <a:pt x="2225121" y="1982353"/>
                  </a:lnTo>
                  <a:lnTo>
                    <a:pt x="0" y="1982353"/>
                  </a:lnTo>
                  <a:close/>
                </a:path>
              </a:pathLst>
            </a:custGeom>
            <a:solidFill>
              <a:srgbClr val="0E65AF"/>
            </a:solidFill>
          </p:spPr>
          <p:txBody>
            <a:bodyPr/>
            <a:lstStyle/>
            <a:p>
              <a:endParaRPr lang="en-US"/>
            </a:p>
          </p:txBody>
        </p:sp>
      </p:grpSp>
      <p:sp>
        <p:nvSpPr>
          <p:cNvPr id="16" name="AutoShape 16"/>
          <p:cNvSpPr/>
          <p:nvPr/>
        </p:nvSpPr>
        <p:spPr>
          <a:xfrm>
            <a:off x="10575264" y="6140425"/>
            <a:ext cx="2881926" cy="0"/>
          </a:xfrm>
          <a:prstGeom prst="line">
            <a:avLst/>
          </a:prstGeom>
          <a:ln w="50800" cap="flat">
            <a:solidFill>
              <a:srgbClr val="F09021"/>
            </a:solidFill>
            <a:prstDash val="solid"/>
            <a:headEnd type="none" w="sm" len="sm"/>
            <a:tailEnd type="none" w="sm" len="sm"/>
          </a:ln>
        </p:spPr>
        <p:txBody>
          <a:bodyPr/>
          <a:lstStyle/>
          <a:p>
            <a:endParaRPr lang="en-US"/>
          </a:p>
        </p:txBody>
      </p:sp>
      <p:sp>
        <p:nvSpPr>
          <p:cNvPr id="17" name="TextBox 17"/>
          <p:cNvSpPr txBox="1"/>
          <p:nvPr/>
        </p:nvSpPr>
        <p:spPr>
          <a:xfrm>
            <a:off x="10383544" y="6423159"/>
            <a:ext cx="5647263" cy="3180358"/>
          </a:xfrm>
          <a:prstGeom prst="rect">
            <a:avLst/>
          </a:prstGeom>
        </p:spPr>
        <p:txBody>
          <a:bodyPr lIns="0" tIns="0" rIns="0" bIns="0" rtlCol="0" anchor="t">
            <a:spAutoFit/>
          </a:bodyPr>
          <a:lstStyle/>
          <a:p>
            <a:pPr marL="518160" lvl="1" indent="-259080">
              <a:lnSpc>
                <a:spcPts val="3120"/>
              </a:lnSpc>
              <a:buFont typeface="Arial"/>
              <a:buChar char="•"/>
            </a:pPr>
            <a:r>
              <a:rPr lang="en-US" sz="2400" dirty="0">
                <a:solidFill>
                  <a:srgbClr val="FFFFFF"/>
                </a:solidFill>
                <a:latin typeface="Tisa Sans OT" panose="020B0504020201020104" pitchFamily="34" charset="0"/>
              </a:rPr>
              <a:t>Invitation for middle/high school-aged students to attend Fall and Winter leadership conferences</a:t>
            </a:r>
          </a:p>
          <a:p>
            <a:pPr>
              <a:lnSpc>
                <a:spcPts val="3120"/>
              </a:lnSpc>
            </a:pPr>
            <a:endParaRPr lang="en-US" sz="2400" dirty="0">
              <a:solidFill>
                <a:srgbClr val="FFFFFF"/>
              </a:solidFill>
              <a:latin typeface="Tisa Sans OT" panose="020B0504020201020104" pitchFamily="34" charset="0"/>
            </a:endParaRPr>
          </a:p>
          <a:p>
            <a:pPr marL="518160" lvl="1" indent="-259080">
              <a:lnSpc>
                <a:spcPts val="3120"/>
              </a:lnSpc>
              <a:buFont typeface="Arial"/>
              <a:buChar char="•"/>
            </a:pPr>
            <a:r>
              <a:rPr lang="en-US" sz="2400" dirty="0">
                <a:solidFill>
                  <a:srgbClr val="FFFFFF"/>
                </a:solidFill>
                <a:latin typeface="Tisa Sans OT" panose="020B0504020201020104" pitchFamily="34" charset="0"/>
              </a:rPr>
              <a:t>Fall Conference</a:t>
            </a:r>
          </a:p>
          <a:p>
            <a:pPr>
              <a:lnSpc>
                <a:spcPts val="3120"/>
              </a:lnSpc>
            </a:pPr>
            <a:endParaRPr lang="en-US" sz="2400" dirty="0">
              <a:solidFill>
                <a:srgbClr val="FFFFFF"/>
              </a:solidFill>
              <a:latin typeface="Tisa Sans OT" panose="020B0504020201020104" pitchFamily="34" charset="0"/>
            </a:endParaRPr>
          </a:p>
          <a:p>
            <a:pPr marL="518160" lvl="1" indent="-259080">
              <a:lnSpc>
                <a:spcPts val="3120"/>
              </a:lnSpc>
              <a:buFont typeface="Arial"/>
              <a:buChar char="•"/>
            </a:pPr>
            <a:r>
              <a:rPr lang="en-US" sz="2400" dirty="0">
                <a:solidFill>
                  <a:srgbClr val="FFFFFF"/>
                </a:solidFill>
                <a:latin typeface="Tisa Sans OT" panose="020B0504020201020104" pitchFamily="34" charset="0"/>
              </a:rPr>
              <a:t>Winter Conference</a:t>
            </a:r>
          </a:p>
          <a:p>
            <a:pPr algn="l">
              <a:lnSpc>
                <a:spcPts val="3119"/>
              </a:lnSpc>
            </a:pPr>
            <a:endParaRPr lang="en-US" sz="2400" dirty="0">
              <a:solidFill>
                <a:srgbClr val="FFFFFF"/>
              </a:solidFill>
              <a:latin typeface="Tisa Sans OT" panose="020B0504020201020104" pitchFamily="34" charset="0"/>
            </a:endParaRPr>
          </a:p>
        </p:txBody>
      </p:sp>
      <p:sp>
        <p:nvSpPr>
          <p:cNvPr id="18" name="TextBox 18"/>
          <p:cNvSpPr txBox="1"/>
          <p:nvPr/>
        </p:nvSpPr>
        <p:spPr>
          <a:xfrm>
            <a:off x="10575264" y="4140440"/>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STUDENT LEADERSHIP CONFERNCES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51906" cy="2241445"/>
            <a:chOff x="0" y="0"/>
            <a:chExt cx="4886099" cy="590339"/>
          </a:xfrm>
        </p:grpSpPr>
        <p:sp>
          <p:nvSpPr>
            <p:cNvPr id="3" name="Freeform 3"/>
            <p:cNvSpPr/>
            <p:nvPr/>
          </p:nvSpPr>
          <p:spPr>
            <a:xfrm>
              <a:off x="0" y="0"/>
              <a:ext cx="4886099" cy="590339"/>
            </a:xfrm>
            <a:custGeom>
              <a:avLst/>
              <a:gdLst/>
              <a:ahLst/>
              <a:cxnLst/>
              <a:rect l="l" t="t" r="r" b="b"/>
              <a:pathLst>
                <a:path w="4886099" h="590339">
                  <a:moveTo>
                    <a:pt x="0" y="0"/>
                  </a:moveTo>
                  <a:lnTo>
                    <a:pt x="4886099" y="0"/>
                  </a:lnTo>
                  <a:lnTo>
                    <a:pt x="4886099" y="590339"/>
                  </a:lnTo>
                  <a:lnTo>
                    <a:pt x="0" y="590339"/>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675018" y="181501"/>
            <a:ext cx="16937964" cy="1795363"/>
          </a:xfrm>
          <a:prstGeom prst="rect">
            <a:avLst/>
          </a:prstGeom>
        </p:spPr>
        <p:txBody>
          <a:bodyPr lIns="0" tIns="0" rIns="0" bIns="0" rtlCol="0" anchor="t">
            <a:spAutoFit/>
          </a:bodyPr>
          <a:lstStyle/>
          <a:p>
            <a:pPr algn="ctr">
              <a:lnSpc>
                <a:spcPts val="13999"/>
              </a:lnSpc>
            </a:pPr>
            <a:r>
              <a:rPr lang="en-US" sz="9999" dirty="0">
                <a:solidFill>
                  <a:srgbClr val="FFFFFF"/>
                </a:solidFill>
                <a:latin typeface="Heroic Condensed Medium" panose="02000506030000020004" pitchFamily="50" charset="0"/>
              </a:rPr>
              <a:t>MODIFIED STUDENTS IN ACTION: </a:t>
            </a:r>
            <a:r>
              <a:rPr lang="en-US" sz="9999" dirty="0">
                <a:solidFill>
                  <a:srgbClr val="F09021"/>
                </a:solidFill>
                <a:latin typeface="Heroic Condensed Medium" panose="02000506030000020004" pitchFamily="50" charset="0"/>
              </a:rPr>
              <a:t>LIMITED OFFERING</a:t>
            </a:r>
          </a:p>
        </p:txBody>
      </p:sp>
      <p:sp>
        <p:nvSpPr>
          <p:cNvPr id="6" name="TextBox 6"/>
          <p:cNvSpPr txBox="1"/>
          <p:nvPr/>
        </p:nvSpPr>
        <p:spPr>
          <a:xfrm>
            <a:off x="775903" y="2867381"/>
            <a:ext cx="16671441" cy="673198"/>
          </a:xfrm>
          <a:prstGeom prst="rect">
            <a:avLst/>
          </a:prstGeom>
        </p:spPr>
        <p:txBody>
          <a:bodyPr lIns="0" tIns="0" rIns="0" bIns="0" rtlCol="0" anchor="t">
            <a:spAutoFit/>
          </a:bodyPr>
          <a:lstStyle/>
          <a:p>
            <a:pPr marL="0" lvl="0" indent="0" algn="ctr">
              <a:lnSpc>
                <a:spcPts val="4999"/>
              </a:lnSpc>
            </a:pPr>
            <a:r>
              <a:rPr lang="en-US" sz="4999" dirty="0">
                <a:solidFill>
                  <a:srgbClr val="0FB1D8"/>
                </a:solidFill>
                <a:latin typeface="Tisa Sans OT" panose="020B0504020201020104" pitchFamily="34" charset="0"/>
              </a:rPr>
              <a:t>Block of service learning led by Program Manager:</a:t>
            </a:r>
          </a:p>
        </p:txBody>
      </p:sp>
      <p:grpSp>
        <p:nvGrpSpPr>
          <p:cNvPr id="8" name="Group 8"/>
          <p:cNvGrpSpPr/>
          <p:nvPr/>
        </p:nvGrpSpPr>
        <p:grpSpPr>
          <a:xfrm>
            <a:off x="5181600" y="3936234"/>
            <a:ext cx="7400078" cy="5989459"/>
            <a:chOff x="0" y="0"/>
            <a:chExt cx="2225121" cy="1982353"/>
          </a:xfrm>
        </p:grpSpPr>
        <p:sp>
          <p:nvSpPr>
            <p:cNvPr id="9" name="Freeform 9"/>
            <p:cNvSpPr/>
            <p:nvPr/>
          </p:nvSpPr>
          <p:spPr>
            <a:xfrm>
              <a:off x="0" y="0"/>
              <a:ext cx="2225121" cy="1982353"/>
            </a:xfrm>
            <a:custGeom>
              <a:avLst/>
              <a:gdLst/>
              <a:ahLst/>
              <a:cxnLst/>
              <a:rect l="l" t="t" r="r" b="b"/>
              <a:pathLst>
                <a:path w="2225121" h="1982353">
                  <a:moveTo>
                    <a:pt x="0" y="0"/>
                  </a:moveTo>
                  <a:lnTo>
                    <a:pt x="2225121" y="0"/>
                  </a:lnTo>
                  <a:lnTo>
                    <a:pt x="2225121" y="1982353"/>
                  </a:lnTo>
                  <a:lnTo>
                    <a:pt x="0" y="1982353"/>
                  </a:lnTo>
                  <a:close/>
                </a:path>
              </a:pathLst>
            </a:custGeom>
            <a:solidFill>
              <a:srgbClr val="0E65AF"/>
            </a:solidFill>
          </p:spPr>
          <p:txBody>
            <a:bodyPr/>
            <a:lstStyle/>
            <a:p>
              <a:endParaRPr lang="en-US"/>
            </a:p>
          </p:txBody>
        </p:sp>
      </p:grpSp>
      <p:sp>
        <p:nvSpPr>
          <p:cNvPr id="10" name="AutoShape 10"/>
          <p:cNvSpPr/>
          <p:nvPr/>
        </p:nvSpPr>
        <p:spPr>
          <a:xfrm>
            <a:off x="5872402" y="6154141"/>
            <a:ext cx="2881926" cy="0"/>
          </a:xfrm>
          <a:prstGeom prst="line">
            <a:avLst/>
          </a:prstGeom>
          <a:ln w="50800" cap="flat">
            <a:solidFill>
              <a:srgbClr val="F09021"/>
            </a:solidFill>
            <a:prstDash val="solid"/>
            <a:headEnd type="none" w="sm" len="sm"/>
            <a:tailEnd type="none" w="sm" len="sm"/>
          </a:ln>
        </p:spPr>
        <p:txBody>
          <a:bodyPr/>
          <a:lstStyle/>
          <a:p>
            <a:endParaRPr lang="en-US"/>
          </a:p>
        </p:txBody>
      </p:sp>
      <p:sp>
        <p:nvSpPr>
          <p:cNvPr id="11" name="TextBox 11"/>
          <p:cNvSpPr txBox="1"/>
          <p:nvPr/>
        </p:nvSpPr>
        <p:spPr>
          <a:xfrm>
            <a:off x="5680682" y="6444019"/>
            <a:ext cx="6748596" cy="3343223"/>
          </a:xfrm>
          <a:prstGeom prst="rect">
            <a:avLst/>
          </a:prstGeom>
        </p:spPr>
        <p:txBody>
          <a:bodyPr wrap="square" lIns="0" tIns="0" rIns="0" bIns="0" rtlCol="0" anchor="t">
            <a:spAutoFit/>
          </a:bodyPr>
          <a:lstStyle/>
          <a:p>
            <a:pPr marL="431801" lvl="1" indent="-215900">
              <a:lnSpc>
                <a:spcPts val="2600"/>
              </a:lnSpc>
              <a:buFont typeface="Arial"/>
              <a:buChar char="•"/>
            </a:pPr>
            <a:r>
              <a:rPr lang="en-US" sz="2400" dirty="0">
                <a:solidFill>
                  <a:srgbClr val="FFFFFF"/>
                </a:solidFill>
                <a:latin typeface="Tisa Sans OT" panose="020B0504020201020104" pitchFamily="34" charset="0"/>
              </a:rPr>
              <a:t>45-min to 90-minute blocks over four days</a:t>
            </a:r>
          </a:p>
          <a:p>
            <a:pPr>
              <a:lnSpc>
                <a:spcPts val="2600"/>
              </a:lnSpc>
            </a:pPr>
            <a:endParaRPr lang="en-US" sz="2400" dirty="0">
              <a:solidFill>
                <a:srgbClr val="FFFFFF"/>
              </a:solidFill>
              <a:latin typeface="Tisa Sans OT" panose="020B0504020201020104" pitchFamily="34" charset="0"/>
            </a:endParaRPr>
          </a:p>
          <a:p>
            <a:pPr marL="431801" lvl="1" indent="-215900">
              <a:lnSpc>
                <a:spcPts val="2600"/>
              </a:lnSpc>
              <a:buFont typeface="Arial"/>
              <a:buChar char="•"/>
            </a:pPr>
            <a:r>
              <a:rPr lang="en-US" sz="2400" dirty="0">
                <a:solidFill>
                  <a:srgbClr val="FFFFFF"/>
                </a:solidFill>
                <a:latin typeface="Tisa Sans OT" panose="020B0504020201020104" pitchFamily="34" charset="0"/>
              </a:rPr>
              <a:t>Age-appropriate lessons and                                     activities on all six steps of                                        service learning </a:t>
            </a:r>
          </a:p>
          <a:p>
            <a:pPr>
              <a:lnSpc>
                <a:spcPts val="2600"/>
              </a:lnSpc>
            </a:pPr>
            <a:endParaRPr lang="en-US" sz="2400" dirty="0">
              <a:solidFill>
                <a:srgbClr val="FFFFFF"/>
              </a:solidFill>
              <a:latin typeface="Tisa Sans OT" panose="020B0504020201020104" pitchFamily="34" charset="0"/>
            </a:endParaRPr>
          </a:p>
          <a:p>
            <a:pPr marL="431801" lvl="1" indent="-215900">
              <a:lnSpc>
                <a:spcPts val="2600"/>
              </a:lnSpc>
              <a:buFont typeface="Arial"/>
              <a:buChar char="•"/>
            </a:pPr>
            <a:r>
              <a:rPr lang="en-US" sz="2400" spc="-30" dirty="0">
                <a:solidFill>
                  <a:srgbClr val="FFFFFF"/>
                </a:solidFill>
                <a:latin typeface="Tisa Sans OT" panose="020B0504020201020104" pitchFamily="34" charset="0"/>
              </a:rPr>
              <a:t>Completion of student-driven service project(s)</a:t>
            </a:r>
          </a:p>
          <a:p>
            <a:pPr>
              <a:lnSpc>
                <a:spcPts val="2600"/>
              </a:lnSpc>
            </a:pPr>
            <a:endParaRPr lang="en-US" sz="2400" spc="-30" dirty="0">
              <a:solidFill>
                <a:srgbClr val="FFFFFF"/>
              </a:solidFill>
              <a:latin typeface="Tisa Sans OT" panose="020B0504020201020104" pitchFamily="34" charset="0"/>
            </a:endParaRPr>
          </a:p>
          <a:p>
            <a:pPr marL="431801" lvl="1" indent="-215900" algn="l">
              <a:lnSpc>
                <a:spcPts val="2600"/>
              </a:lnSpc>
              <a:buFont typeface="Arial"/>
              <a:buChar char="•"/>
            </a:pPr>
            <a:r>
              <a:rPr lang="en-US" sz="2400" dirty="0">
                <a:solidFill>
                  <a:srgbClr val="FFFFFF"/>
                </a:solidFill>
                <a:latin typeface="Tisa Sans OT" panose="020B0504020201020104" pitchFamily="34" charset="0"/>
              </a:rPr>
              <a:t>Group and individual reflection: verbal, written, video </a:t>
            </a:r>
          </a:p>
        </p:txBody>
      </p:sp>
      <p:sp>
        <p:nvSpPr>
          <p:cNvPr id="12" name="TextBox 12"/>
          <p:cNvSpPr txBox="1"/>
          <p:nvPr/>
        </p:nvSpPr>
        <p:spPr>
          <a:xfrm>
            <a:off x="5872402" y="4154156"/>
            <a:ext cx="5140088" cy="1712007"/>
          </a:xfrm>
          <a:prstGeom prst="rect">
            <a:avLst/>
          </a:prstGeom>
        </p:spPr>
        <p:txBody>
          <a:bodyPr lIns="0" tIns="0" rIns="0" bIns="0" rtlCol="0" anchor="t">
            <a:spAutoFit/>
          </a:bodyPr>
          <a:lstStyle/>
          <a:p>
            <a:pPr>
              <a:lnSpc>
                <a:spcPts val="6600"/>
              </a:lnSpc>
            </a:pPr>
            <a:r>
              <a:rPr lang="en-US" sz="6000" spc="-179">
                <a:solidFill>
                  <a:srgbClr val="FFFFFF"/>
                </a:solidFill>
                <a:latin typeface="Heroic Condensed Medium" panose="02000506030000020004" pitchFamily="50" charset="0"/>
              </a:rPr>
              <a:t>AFTERSCHOOL,</a:t>
            </a:r>
          </a:p>
          <a:p>
            <a:pPr>
              <a:lnSpc>
                <a:spcPts val="6600"/>
              </a:lnSpc>
            </a:pPr>
            <a:r>
              <a:rPr lang="en-US" sz="6000" spc="-179">
                <a:solidFill>
                  <a:srgbClr val="FFFFFF"/>
                </a:solidFill>
                <a:latin typeface="Heroic Condensed Medium" panose="02000506030000020004" pitchFamily="50" charset="0"/>
              </a:rPr>
              <a:t>SUMMER CAMP, ETC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5946669" cy="10287000"/>
          </a:xfrm>
          <a:prstGeom prst="rect">
            <a:avLst/>
          </a:prstGeom>
          <a:solidFill>
            <a:srgbClr val="233C7A"/>
          </a:solidFill>
        </p:spPr>
        <p:txBody>
          <a:bodyPr/>
          <a:lstStyle/>
          <a:p>
            <a:endParaRPr lang="en-US"/>
          </a:p>
        </p:txBody>
      </p:sp>
      <p:grpSp>
        <p:nvGrpSpPr>
          <p:cNvPr id="3" name="Group 3"/>
          <p:cNvGrpSpPr/>
          <p:nvPr/>
        </p:nvGrpSpPr>
        <p:grpSpPr>
          <a:xfrm>
            <a:off x="784294" y="2525575"/>
            <a:ext cx="6952133" cy="5876797"/>
            <a:chOff x="0" y="0"/>
            <a:chExt cx="9269510" cy="7835729"/>
          </a:xfrm>
        </p:grpSpPr>
        <p:pic>
          <p:nvPicPr>
            <p:cNvPr id="4" name="Picture 4"/>
            <p:cNvPicPr>
              <a:picLocks noChangeAspect="1"/>
            </p:cNvPicPr>
            <p:nvPr/>
          </p:nvPicPr>
          <p:blipFill>
            <a:blip r:embed="rId2"/>
            <a:srcRect l="28571" t="25561" r="26410" b="6483"/>
            <a:stretch>
              <a:fillRect/>
            </a:stretch>
          </p:blipFill>
          <p:spPr>
            <a:xfrm>
              <a:off x="0" y="0"/>
              <a:ext cx="9269510" cy="7835729"/>
            </a:xfrm>
            <a:prstGeom prst="rect">
              <a:avLst/>
            </a:prstGeom>
          </p:spPr>
        </p:pic>
      </p:grpSp>
      <p:sp>
        <p:nvSpPr>
          <p:cNvPr id="5" name="TextBox 5"/>
          <p:cNvSpPr txBox="1"/>
          <p:nvPr/>
        </p:nvSpPr>
        <p:spPr>
          <a:xfrm>
            <a:off x="8260301" y="704968"/>
            <a:ext cx="10551574" cy="2853282"/>
          </a:xfrm>
          <a:prstGeom prst="rect">
            <a:avLst/>
          </a:prstGeom>
        </p:spPr>
        <p:txBody>
          <a:bodyPr lIns="0" tIns="0" rIns="0" bIns="0" rtlCol="0" anchor="t">
            <a:spAutoFit/>
          </a:bodyPr>
          <a:lstStyle/>
          <a:p>
            <a:pPr>
              <a:lnSpc>
                <a:spcPts val="10999"/>
              </a:lnSpc>
            </a:pPr>
            <a:r>
              <a:rPr lang="en-US" sz="9999" dirty="0">
                <a:solidFill>
                  <a:srgbClr val="233C7A"/>
                </a:solidFill>
                <a:latin typeface="Heroic Condensed Medium" panose="02000506030000020004" pitchFamily="50" charset="0"/>
              </a:rPr>
              <a:t>END-OF-YEAR REFLECTION PATHWAYS</a:t>
            </a:r>
          </a:p>
        </p:txBody>
      </p:sp>
      <p:grpSp>
        <p:nvGrpSpPr>
          <p:cNvPr id="6" name="Group 6"/>
          <p:cNvGrpSpPr/>
          <p:nvPr/>
        </p:nvGrpSpPr>
        <p:grpSpPr>
          <a:xfrm>
            <a:off x="8260301" y="3699697"/>
            <a:ext cx="8500014" cy="1107124"/>
            <a:chOff x="0" y="-47625"/>
            <a:chExt cx="11333351" cy="1476165"/>
          </a:xfrm>
        </p:grpSpPr>
        <p:sp>
          <p:nvSpPr>
            <p:cNvPr id="7" name="TextBox 7"/>
            <p:cNvSpPr txBox="1"/>
            <p:nvPr/>
          </p:nvSpPr>
          <p:spPr>
            <a:xfrm>
              <a:off x="0" y="-47625"/>
              <a:ext cx="5049260" cy="510396"/>
            </a:xfrm>
            <a:prstGeom prst="rect">
              <a:avLst/>
            </a:prstGeom>
          </p:spPr>
          <p:txBody>
            <a:bodyPr lIns="0" tIns="0" rIns="0" bIns="0" rtlCol="0" anchor="t">
              <a:spAutoFit/>
            </a:bodyPr>
            <a:lstStyle/>
            <a:p>
              <a:pPr>
                <a:lnSpc>
                  <a:spcPts val="3079"/>
                </a:lnSpc>
              </a:pPr>
              <a:r>
                <a:rPr lang="en-US" sz="2199" dirty="0">
                  <a:solidFill>
                    <a:srgbClr val="0FB1D8"/>
                  </a:solidFill>
                  <a:latin typeface="Tisa Sans OT" panose="020B0504020201020104" pitchFamily="34" charset="0"/>
                </a:rPr>
                <a:t>IMPACTFUL</a:t>
              </a:r>
            </a:p>
          </p:txBody>
        </p:sp>
        <p:sp>
          <p:nvSpPr>
            <p:cNvPr id="8" name="TextBox 8"/>
            <p:cNvSpPr txBox="1"/>
            <p:nvPr/>
          </p:nvSpPr>
          <p:spPr>
            <a:xfrm>
              <a:off x="0" y="623191"/>
              <a:ext cx="11333351" cy="805349"/>
            </a:xfrm>
            <a:prstGeom prst="rect">
              <a:avLst/>
            </a:prstGeom>
          </p:spPr>
          <p:txBody>
            <a:bodyPr lIns="0" tIns="0" rIns="0" bIns="0" rtlCol="0" anchor="t">
              <a:spAutoFit/>
            </a:bodyPr>
            <a:lstStyle/>
            <a:p>
              <a:pPr>
                <a:lnSpc>
                  <a:spcPts val="2380"/>
                </a:lnSpc>
              </a:pPr>
              <a:r>
                <a:rPr lang="en-US" sz="1700" dirty="0">
                  <a:solidFill>
                    <a:srgbClr val="211A10"/>
                  </a:solidFill>
                  <a:latin typeface="Tisa Sans OT" panose="020B0504020201020104" pitchFamily="34" charset="0"/>
                </a:rPr>
                <a:t>Arms young people with the leadership and life skills they need to stay on track to graduate and be successful in college and the workforce.</a:t>
              </a:r>
            </a:p>
          </p:txBody>
        </p:sp>
      </p:grpSp>
      <p:grpSp>
        <p:nvGrpSpPr>
          <p:cNvPr id="9" name="Group 9"/>
          <p:cNvGrpSpPr/>
          <p:nvPr/>
        </p:nvGrpSpPr>
        <p:grpSpPr>
          <a:xfrm>
            <a:off x="8260301" y="5255349"/>
            <a:ext cx="8728614" cy="1414900"/>
            <a:chOff x="0" y="-47625"/>
            <a:chExt cx="11638151" cy="1886533"/>
          </a:xfrm>
        </p:grpSpPr>
        <p:sp>
          <p:nvSpPr>
            <p:cNvPr id="10" name="TextBox 10"/>
            <p:cNvSpPr txBox="1"/>
            <p:nvPr/>
          </p:nvSpPr>
          <p:spPr>
            <a:xfrm>
              <a:off x="0" y="-47625"/>
              <a:ext cx="5185056" cy="510396"/>
            </a:xfrm>
            <a:prstGeom prst="rect">
              <a:avLst/>
            </a:prstGeom>
          </p:spPr>
          <p:txBody>
            <a:bodyPr lIns="0" tIns="0" rIns="0" bIns="0" rtlCol="0" anchor="t">
              <a:spAutoFit/>
            </a:bodyPr>
            <a:lstStyle/>
            <a:p>
              <a:pPr>
                <a:lnSpc>
                  <a:spcPts val="3079"/>
                </a:lnSpc>
              </a:pPr>
              <a:r>
                <a:rPr lang="en-US" sz="2199" dirty="0">
                  <a:solidFill>
                    <a:srgbClr val="0FB1D8"/>
                  </a:solidFill>
                  <a:latin typeface="Tisa Sans OT" panose="020B0504020201020104" pitchFamily="34" charset="0"/>
                </a:rPr>
                <a:t>UNIQUE</a:t>
              </a:r>
            </a:p>
          </p:txBody>
        </p:sp>
        <p:sp>
          <p:nvSpPr>
            <p:cNvPr id="11" name="TextBox 11"/>
            <p:cNvSpPr txBox="1"/>
            <p:nvPr/>
          </p:nvSpPr>
          <p:spPr>
            <a:xfrm>
              <a:off x="0" y="623191"/>
              <a:ext cx="11638151" cy="1215717"/>
            </a:xfrm>
            <a:prstGeom prst="rect">
              <a:avLst/>
            </a:prstGeom>
          </p:spPr>
          <p:txBody>
            <a:bodyPr lIns="0" tIns="0" rIns="0" bIns="0" rtlCol="0" anchor="t">
              <a:spAutoFit/>
            </a:bodyPr>
            <a:lstStyle/>
            <a:p>
              <a:pPr>
                <a:lnSpc>
                  <a:spcPts val="2380"/>
                </a:lnSpc>
              </a:pPr>
              <a:r>
                <a:rPr lang="en-US" sz="1700" spc="-17" dirty="0">
                  <a:solidFill>
                    <a:srgbClr val="211A10"/>
                  </a:solidFill>
                  <a:latin typeface="Tisa Sans OT" panose="020B0504020201020104" pitchFamily="34" charset="0"/>
                </a:rPr>
                <a:t>Combines online curriculum with in-person training conferences and hands-on support from school staff, Multiplying Good Program Managers, and community volunteers to teach youth how to address real community needs in the world around them.</a:t>
              </a:r>
            </a:p>
          </p:txBody>
        </p:sp>
      </p:grpSp>
      <p:grpSp>
        <p:nvGrpSpPr>
          <p:cNvPr id="12" name="Group 12"/>
          <p:cNvGrpSpPr/>
          <p:nvPr/>
        </p:nvGrpSpPr>
        <p:grpSpPr>
          <a:xfrm>
            <a:off x="8260301" y="7106176"/>
            <a:ext cx="8728614" cy="799348"/>
            <a:chOff x="0" y="-47625"/>
            <a:chExt cx="11638151" cy="1065796"/>
          </a:xfrm>
        </p:grpSpPr>
        <p:sp>
          <p:nvSpPr>
            <p:cNvPr id="13" name="TextBox 13"/>
            <p:cNvSpPr txBox="1"/>
            <p:nvPr/>
          </p:nvSpPr>
          <p:spPr>
            <a:xfrm>
              <a:off x="0" y="-47625"/>
              <a:ext cx="5185056" cy="510396"/>
            </a:xfrm>
            <a:prstGeom prst="rect">
              <a:avLst/>
            </a:prstGeom>
          </p:spPr>
          <p:txBody>
            <a:bodyPr lIns="0" tIns="0" rIns="0" bIns="0" rtlCol="0" anchor="t">
              <a:spAutoFit/>
            </a:bodyPr>
            <a:lstStyle/>
            <a:p>
              <a:pPr>
                <a:lnSpc>
                  <a:spcPts val="3079"/>
                </a:lnSpc>
              </a:pPr>
              <a:r>
                <a:rPr lang="en-US" sz="2199" dirty="0">
                  <a:solidFill>
                    <a:srgbClr val="0FB1D8"/>
                  </a:solidFill>
                  <a:latin typeface="Tisa Sans OT" panose="020B0504020201020104" pitchFamily="34" charset="0"/>
                </a:rPr>
                <a:t>PROVEN</a:t>
              </a:r>
            </a:p>
          </p:txBody>
        </p:sp>
        <p:sp>
          <p:nvSpPr>
            <p:cNvPr id="14" name="TextBox 14"/>
            <p:cNvSpPr txBox="1"/>
            <p:nvPr/>
          </p:nvSpPr>
          <p:spPr>
            <a:xfrm>
              <a:off x="0" y="623191"/>
              <a:ext cx="11638151" cy="394980"/>
            </a:xfrm>
            <a:prstGeom prst="rect">
              <a:avLst/>
            </a:prstGeom>
          </p:spPr>
          <p:txBody>
            <a:bodyPr lIns="0" tIns="0" rIns="0" bIns="0" rtlCol="0" anchor="t">
              <a:spAutoFit/>
            </a:bodyPr>
            <a:lstStyle/>
            <a:p>
              <a:pPr>
                <a:lnSpc>
                  <a:spcPts val="2380"/>
                </a:lnSpc>
              </a:pPr>
              <a:r>
                <a:rPr lang="en-US" sz="1700" spc="-17" dirty="0">
                  <a:solidFill>
                    <a:srgbClr val="211A10"/>
                  </a:solidFill>
                  <a:latin typeface="Tisa Sans OT" panose="020B0504020201020104" pitchFamily="34" charset="0"/>
                </a:rPr>
                <a:t>Backed by research and evaluation on its efficacy. </a:t>
              </a:r>
            </a:p>
          </p:txBody>
        </p:sp>
      </p:grpSp>
      <p:grpSp>
        <p:nvGrpSpPr>
          <p:cNvPr id="15" name="Group 15"/>
          <p:cNvGrpSpPr/>
          <p:nvPr/>
        </p:nvGrpSpPr>
        <p:grpSpPr>
          <a:xfrm>
            <a:off x="8260301" y="8366652"/>
            <a:ext cx="8728614" cy="1107124"/>
            <a:chOff x="0" y="-47625"/>
            <a:chExt cx="11638151" cy="1476165"/>
          </a:xfrm>
        </p:grpSpPr>
        <p:sp>
          <p:nvSpPr>
            <p:cNvPr id="16" name="TextBox 16"/>
            <p:cNvSpPr txBox="1"/>
            <p:nvPr/>
          </p:nvSpPr>
          <p:spPr>
            <a:xfrm>
              <a:off x="0" y="-47625"/>
              <a:ext cx="5185056" cy="510396"/>
            </a:xfrm>
            <a:prstGeom prst="rect">
              <a:avLst/>
            </a:prstGeom>
          </p:spPr>
          <p:txBody>
            <a:bodyPr lIns="0" tIns="0" rIns="0" bIns="0" rtlCol="0" anchor="t">
              <a:spAutoFit/>
            </a:bodyPr>
            <a:lstStyle/>
            <a:p>
              <a:pPr>
                <a:lnSpc>
                  <a:spcPts val="3079"/>
                </a:lnSpc>
              </a:pPr>
              <a:r>
                <a:rPr lang="en-US" sz="2199" dirty="0">
                  <a:solidFill>
                    <a:srgbClr val="0FB1D8"/>
                  </a:solidFill>
                  <a:latin typeface="Tisa Sans OT" panose="020B0504020201020104" pitchFamily="34" charset="0"/>
                </a:rPr>
                <a:t>EQUITABLE</a:t>
              </a:r>
            </a:p>
          </p:txBody>
        </p:sp>
        <p:sp>
          <p:nvSpPr>
            <p:cNvPr id="17" name="TextBox 17"/>
            <p:cNvSpPr txBox="1"/>
            <p:nvPr/>
          </p:nvSpPr>
          <p:spPr>
            <a:xfrm>
              <a:off x="0" y="623191"/>
              <a:ext cx="11638151" cy="805349"/>
            </a:xfrm>
            <a:prstGeom prst="rect">
              <a:avLst/>
            </a:prstGeom>
          </p:spPr>
          <p:txBody>
            <a:bodyPr lIns="0" tIns="0" rIns="0" bIns="0" rtlCol="0" anchor="t">
              <a:spAutoFit/>
            </a:bodyPr>
            <a:lstStyle/>
            <a:p>
              <a:pPr>
                <a:lnSpc>
                  <a:spcPts val="2380"/>
                </a:lnSpc>
              </a:pPr>
              <a:r>
                <a:rPr lang="en-US" sz="1700" spc="-17" dirty="0">
                  <a:solidFill>
                    <a:srgbClr val="211A10"/>
                  </a:solidFill>
                  <a:latin typeface="Tisa Sans OT" panose="020B0504020201020104" pitchFamily="34" charset="0"/>
                </a:rPr>
                <a:t>Provided completely free of charge regardless of a student’s ability to pay—the program is funded by individual donations, grants, and corporate gifts.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9600" y="3320758"/>
            <a:ext cx="19507200" cy="6928142"/>
          </a:xfrm>
          <a:prstGeom prst="rect">
            <a:avLst/>
          </a:prstGeom>
          <a:solidFill>
            <a:srgbClr val="233C7A"/>
          </a:solidFill>
        </p:spPr>
        <p:txBody>
          <a:bodyPr/>
          <a:lstStyle/>
          <a:p>
            <a:endParaRPr lang="en-US"/>
          </a:p>
        </p:txBody>
      </p:sp>
      <p:grpSp>
        <p:nvGrpSpPr>
          <p:cNvPr id="3" name="Group 3"/>
          <p:cNvGrpSpPr/>
          <p:nvPr/>
        </p:nvGrpSpPr>
        <p:grpSpPr>
          <a:xfrm>
            <a:off x="10493120" y="3881628"/>
            <a:ext cx="6766179" cy="5376672"/>
            <a:chOff x="0" y="0"/>
            <a:chExt cx="9021573" cy="7168896"/>
          </a:xfrm>
        </p:grpSpPr>
        <p:sp>
          <p:nvSpPr>
            <p:cNvPr id="4" name="AutoShape 4"/>
            <p:cNvSpPr/>
            <p:nvPr/>
          </p:nvSpPr>
          <p:spPr>
            <a:xfrm flipH="1">
              <a:off x="7581478" y="1720579"/>
              <a:ext cx="0" cy="2305559"/>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5" name="AutoShape 5"/>
            <p:cNvSpPr/>
            <p:nvPr/>
          </p:nvSpPr>
          <p:spPr>
            <a:xfrm>
              <a:off x="5502386" y="3937238"/>
              <a:ext cx="0" cy="1726654"/>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6" name="AutoShape 6"/>
            <p:cNvSpPr/>
            <p:nvPr/>
          </p:nvSpPr>
          <p:spPr>
            <a:xfrm>
              <a:off x="1440096" y="1720580"/>
              <a:ext cx="50" cy="1687308"/>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7" name="AutoShape 7"/>
            <p:cNvSpPr/>
            <p:nvPr/>
          </p:nvSpPr>
          <p:spPr>
            <a:xfrm>
              <a:off x="1414696" y="1765029"/>
              <a:ext cx="6166782" cy="0"/>
            </a:xfrm>
            <a:prstGeom prst="line">
              <a:avLst/>
            </a:prstGeom>
            <a:ln w="889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8" name="AutoShape 8"/>
            <p:cNvSpPr/>
            <p:nvPr/>
          </p:nvSpPr>
          <p:spPr>
            <a:xfrm>
              <a:off x="4510781" y="459626"/>
              <a:ext cx="6" cy="2512272"/>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9" name="AutoShape 9"/>
            <p:cNvSpPr/>
            <p:nvPr/>
          </p:nvSpPr>
          <p:spPr>
            <a:xfrm>
              <a:off x="5502397" y="3981688"/>
              <a:ext cx="2079081" cy="0"/>
            </a:xfrm>
            <a:prstGeom prst="line">
              <a:avLst/>
            </a:prstGeom>
            <a:ln w="889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grpSp>
          <p:nvGrpSpPr>
            <p:cNvPr id="10" name="Group 10"/>
            <p:cNvGrpSpPr/>
            <p:nvPr/>
          </p:nvGrpSpPr>
          <p:grpSpPr>
            <a:xfrm>
              <a:off x="2510875" y="0"/>
              <a:ext cx="3999823" cy="1348961"/>
              <a:chOff x="0" y="0"/>
              <a:chExt cx="790089" cy="266461"/>
            </a:xfrm>
          </p:grpSpPr>
          <p:sp>
            <p:nvSpPr>
              <p:cNvPr id="11" name="Freeform 11"/>
              <p:cNvSpPr/>
              <p:nvPr/>
            </p:nvSpPr>
            <p:spPr>
              <a:xfrm>
                <a:off x="0" y="0"/>
                <a:ext cx="790089" cy="266461"/>
              </a:xfrm>
              <a:custGeom>
                <a:avLst/>
                <a:gdLst/>
                <a:ahLst/>
                <a:cxnLst/>
                <a:rect l="l" t="t" r="r" b="b"/>
                <a:pathLst>
                  <a:path w="790089" h="266461">
                    <a:moveTo>
                      <a:pt x="0" y="0"/>
                    </a:moveTo>
                    <a:lnTo>
                      <a:pt x="790089" y="0"/>
                    </a:lnTo>
                    <a:lnTo>
                      <a:pt x="790089" y="266461"/>
                    </a:lnTo>
                    <a:lnTo>
                      <a:pt x="0" y="266461"/>
                    </a:lnTo>
                    <a:close/>
                  </a:path>
                </a:pathLst>
              </a:custGeom>
              <a:solidFill>
                <a:srgbClr val="0FB1D8"/>
              </a:solidFill>
            </p:spPr>
            <p:txBody>
              <a:bodyPr/>
              <a:lstStyle/>
              <a:p>
                <a:endParaRPr lang="en-US">
                  <a:latin typeface="Tisa Sans OT" panose="020B0504020201020104" pitchFamily="34" charset="0"/>
                </a:endParaRPr>
              </a:p>
            </p:txBody>
          </p:sp>
          <p:sp>
            <p:nvSpPr>
              <p:cNvPr id="12" name="TextBox 12"/>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13" name="TextBox 13"/>
            <p:cNvSpPr txBox="1"/>
            <p:nvPr/>
          </p:nvSpPr>
          <p:spPr>
            <a:xfrm>
              <a:off x="2501774" y="216735"/>
              <a:ext cx="4018027" cy="837836"/>
            </a:xfrm>
            <a:prstGeom prst="rect">
              <a:avLst/>
            </a:prstGeom>
          </p:spPr>
          <p:txBody>
            <a:bodyPr lIns="0" tIns="0" rIns="0" bIns="0" rtlCol="0" anchor="t">
              <a:spAutoFit/>
            </a:bodyPr>
            <a:lstStyle/>
            <a:p>
              <a:pPr algn="ctr">
                <a:lnSpc>
                  <a:spcPts val="4900"/>
                </a:lnSpc>
              </a:pPr>
              <a:r>
                <a:rPr lang="en-US" sz="3500" dirty="0">
                  <a:solidFill>
                    <a:srgbClr val="FFFFFF"/>
                  </a:solidFill>
                  <a:latin typeface="Heroic Condensed Medium" panose="02000506030000020004" pitchFamily="50" charset="0"/>
                </a:rPr>
                <a:t>BANNER PATHWAY</a:t>
              </a:r>
            </a:p>
          </p:txBody>
        </p:sp>
        <p:grpSp>
          <p:nvGrpSpPr>
            <p:cNvPr id="14" name="Group 14"/>
            <p:cNvGrpSpPr/>
            <p:nvPr/>
          </p:nvGrpSpPr>
          <p:grpSpPr>
            <a:xfrm>
              <a:off x="0" y="2272017"/>
              <a:ext cx="2829391" cy="1348961"/>
              <a:chOff x="0" y="0"/>
              <a:chExt cx="558892" cy="266461"/>
            </a:xfrm>
          </p:grpSpPr>
          <p:sp>
            <p:nvSpPr>
              <p:cNvPr id="15" name="Freeform 15"/>
              <p:cNvSpPr/>
              <p:nvPr/>
            </p:nvSpPr>
            <p:spPr>
              <a:xfrm>
                <a:off x="0" y="0"/>
                <a:ext cx="558892" cy="266461"/>
              </a:xfrm>
              <a:custGeom>
                <a:avLst/>
                <a:gdLst/>
                <a:ahLst/>
                <a:cxnLst/>
                <a:rect l="l" t="t" r="r" b="b"/>
                <a:pathLst>
                  <a:path w="558892" h="266461">
                    <a:moveTo>
                      <a:pt x="0" y="0"/>
                    </a:moveTo>
                    <a:lnTo>
                      <a:pt x="558892" y="0"/>
                    </a:lnTo>
                    <a:lnTo>
                      <a:pt x="558892" y="266461"/>
                    </a:lnTo>
                    <a:lnTo>
                      <a:pt x="0" y="266461"/>
                    </a:lnTo>
                    <a:close/>
                  </a:path>
                </a:pathLst>
              </a:custGeom>
              <a:solidFill>
                <a:srgbClr val="402143"/>
              </a:solidFill>
            </p:spPr>
            <p:txBody>
              <a:bodyPr/>
              <a:lstStyle/>
              <a:p>
                <a:endParaRPr lang="en-US">
                  <a:latin typeface="Tisa Sans OT" panose="020B0504020201020104" pitchFamily="34" charset="0"/>
                </a:endParaRPr>
              </a:p>
            </p:txBody>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17" name="TextBox 17"/>
            <p:cNvSpPr txBox="1"/>
            <p:nvPr/>
          </p:nvSpPr>
          <p:spPr>
            <a:xfrm>
              <a:off x="0" y="2707337"/>
              <a:ext cx="2829391" cy="461665"/>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IMPACT FORM</a:t>
              </a:r>
            </a:p>
          </p:txBody>
        </p:sp>
        <p:grpSp>
          <p:nvGrpSpPr>
            <p:cNvPr id="18" name="Group 18"/>
            <p:cNvGrpSpPr/>
            <p:nvPr/>
          </p:nvGrpSpPr>
          <p:grpSpPr>
            <a:xfrm>
              <a:off x="3096091" y="2272017"/>
              <a:ext cx="2829391" cy="1348961"/>
              <a:chOff x="0" y="0"/>
              <a:chExt cx="558892" cy="266461"/>
            </a:xfrm>
          </p:grpSpPr>
          <p:sp>
            <p:nvSpPr>
              <p:cNvPr id="19" name="Freeform 19"/>
              <p:cNvSpPr/>
              <p:nvPr/>
            </p:nvSpPr>
            <p:spPr>
              <a:xfrm>
                <a:off x="0" y="0"/>
                <a:ext cx="558892" cy="266461"/>
              </a:xfrm>
              <a:custGeom>
                <a:avLst/>
                <a:gdLst/>
                <a:ahLst/>
                <a:cxnLst/>
                <a:rect l="l" t="t" r="r" b="b"/>
                <a:pathLst>
                  <a:path w="558892" h="266461">
                    <a:moveTo>
                      <a:pt x="0" y="0"/>
                    </a:moveTo>
                    <a:lnTo>
                      <a:pt x="558892" y="0"/>
                    </a:lnTo>
                    <a:lnTo>
                      <a:pt x="558892" y="266461"/>
                    </a:lnTo>
                    <a:lnTo>
                      <a:pt x="0" y="266461"/>
                    </a:lnTo>
                    <a:close/>
                  </a:path>
                </a:pathLst>
              </a:custGeom>
              <a:solidFill>
                <a:srgbClr val="F09021"/>
              </a:solidFill>
            </p:spPr>
            <p:txBody>
              <a:bodyPr/>
              <a:lstStyle/>
              <a:p>
                <a:endParaRPr lang="en-US">
                  <a:latin typeface="Tisa Sans OT" panose="020B0504020201020104" pitchFamily="34" charset="0"/>
                </a:endParaRPr>
              </a:p>
            </p:txBody>
          </p:sp>
          <p:sp>
            <p:nvSpPr>
              <p:cNvPr id="20" name="TextBox 20"/>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21" name="TextBox 21"/>
            <p:cNvSpPr txBox="1"/>
            <p:nvPr/>
          </p:nvSpPr>
          <p:spPr>
            <a:xfrm>
              <a:off x="3096091" y="2497809"/>
              <a:ext cx="2829391" cy="940428"/>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ONE-MINUTE SPEECH</a:t>
              </a:r>
            </a:p>
          </p:txBody>
        </p:sp>
        <p:grpSp>
          <p:nvGrpSpPr>
            <p:cNvPr id="22" name="Group 22"/>
            <p:cNvGrpSpPr/>
            <p:nvPr/>
          </p:nvGrpSpPr>
          <p:grpSpPr>
            <a:xfrm>
              <a:off x="6192182" y="2272017"/>
              <a:ext cx="2829391" cy="1348961"/>
              <a:chOff x="0" y="0"/>
              <a:chExt cx="558892" cy="266461"/>
            </a:xfrm>
          </p:grpSpPr>
          <p:sp>
            <p:nvSpPr>
              <p:cNvPr id="23" name="Freeform 23"/>
              <p:cNvSpPr/>
              <p:nvPr/>
            </p:nvSpPr>
            <p:spPr>
              <a:xfrm>
                <a:off x="0" y="0"/>
                <a:ext cx="558892" cy="266461"/>
              </a:xfrm>
              <a:custGeom>
                <a:avLst/>
                <a:gdLst/>
                <a:ahLst/>
                <a:cxnLst/>
                <a:rect l="l" t="t" r="r" b="b"/>
                <a:pathLst>
                  <a:path w="558892" h="266461">
                    <a:moveTo>
                      <a:pt x="0" y="0"/>
                    </a:moveTo>
                    <a:lnTo>
                      <a:pt x="558892" y="0"/>
                    </a:lnTo>
                    <a:lnTo>
                      <a:pt x="558892" y="266461"/>
                    </a:lnTo>
                    <a:lnTo>
                      <a:pt x="0" y="266461"/>
                    </a:lnTo>
                    <a:close/>
                  </a:path>
                </a:pathLst>
              </a:custGeom>
              <a:solidFill>
                <a:srgbClr val="0964AF"/>
              </a:solidFill>
            </p:spPr>
            <p:txBody>
              <a:bodyPr/>
              <a:lstStyle/>
              <a:p>
                <a:endParaRPr lang="en-US">
                  <a:latin typeface="Tisa Sans OT" panose="020B0504020201020104" pitchFamily="34" charset="0"/>
                </a:endParaRPr>
              </a:p>
            </p:txBody>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25" name="TextBox 25"/>
            <p:cNvSpPr txBox="1"/>
            <p:nvPr/>
          </p:nvSpPr>
          <p:spPr>
            <a:xfrm>
              <a:off x="6192182" y="2497809"/>
              <a:ext cx="2829391" cy="940428"/>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ORAL PRESENTATION</a:t>
              </a:r>
            </a:p>
          </p:txBody>
        </p:sp>
        <p:grpSp>
          <p:nvGrpSpPr>
            <p:cNvPr id="26" name="Group 26"/>
            <p:cNvGrpSpPr/>
            <p:nvPr/>
          </p:nvGrpSpPr>
          <p:grpSpPr>
            <a:xfrm>
              <a:off x="2922355" y="4544035"/>
              <a:ext cx="3176863" cy="2624861"/>
              <a:chOff x="0" y="0"/>
              <a:chExt cx="627529" cy="518491"/>
            </a:xfrm>
          </p:grpSpPr>
          <p:sp>
            <p:nvSpPr>
              <p:cNvPr id="27" name="Freeform 27"/>
              <p:cNvSpPr/>
              <p:nvPr/>
            </p:nvSpPr>
            <p:spPr>
              <a:xfrm>
                <a:off x="0" y="0"/>
                <a:ext cx="627529" cy="518491"/>
              </a:xfrm>
              <a:custGeom>
                <a:avLst/>
                <a:gdLst/>
                <a:ahLst/>
                <a:cxnLst/>
                <a:rect l="l" t="t" r="r" b="b"/>
                <a:pathLst>
                  <a:path w="627529" h="518491">
                    <a:moveTo>
                      <a:pt x="0" y="0"/>
                    </a:moveTo>
                    <a:lnTo>
                      <a:pt x="627529" y="0"/>
                    </a:lnTo>
                    <a:lnTo>
                      <a:pt x="627529" y="518491"/>
                    </a:lnTo>
                    <a:lnTo>
                      <a:pt x="0" y="518491"/>
                    </a:lnTo>
                    <a:close/>
                  </a:path>
                </a:pathLst>
              </a:custGeom>
              <a:solidFill>
                <a:srgbClr val="F5BA20"/>
              </a:solidFill>
            </p:spPr>
            <p:txBody>
              <a:bodyPr/>
              <a:lstStyle/>
              <a:p>
                <a:endParaRPr lang="en-US">
                  <a:latin typeface="Tisa Sans OT" panose="020B0504020201020104" pitchFamily="34" charset="0"/>
                </a:endParaRPr>
              </a:p>
            </p:txBody>
          </p:sp>
          <p:sp>
            <p:nvSpPr>
              <p:cNvPr id="28" name="TextBox 28"/>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29" name="TextBox 29"/>
            <p:cNvSpPr txBox="1"/>
            <p:nvPr/>
          </p:nvSpPr>
          <p:spPr>
            <a:xfrm>
              <a:off x="3066430" y="4677592"/>
              <a:ext cx="2888714" cy="2376719"/>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SERVICE RESUME</a:t>
              </a:r>
            </a:p>
            <a:p>
              <a:pPr algn="ctr">
                <a:lnSpc>
                  <a:spcPts val="2800"/>
                </a:lnSpc>
              </a:pPr>
              <a:r>
                <a:rPr lang="en-US" sz="2000" dirty="0">
                  <a:solidFill>
                    <a:srgbClr val="FFFFFF"/>
                  </a:solidFill>
                  <a:latin typeface="Tisa Sans OT" panose="020B0504020201020104" pitchFamily="34" charset="0"/>
                </a:rPr>
                <a:t>ELIGIBLE FOR BANNER, SUPERLATIVES, NATIONAL </a:t>
              </a:r>
            </a:p>
          </p:txBody>
        </p:sp>
      </p:grpSp>
      <p:grpSp>
        <p:nvGrpSpPr>
          <p:cNvPr id="30" name="Group 30"/>
          <p:cNvGrpSpPr/>
          <p:nvPr/>
        </p:nvGrpSpPr>
        <p:grpSpPr>
          <a:xfrm>
            <a:off x="5041047" y="3881628"/>
            <a:ext cx="4453246" cy="4633935"/>
            <a:chOff x="0" y="0"/>
            <a:chExt cx="5937661" cy="6178580"/>
          </a:xfrm>
        </p:grpSpPr>
        <p:sp>
          <p:nvSpPr>
            <p:cNvPr id="31" name="AutoShape 31"/>
            <p:cNvSpPr/>
            <p:nvPr/>
          </p:nvSpPr>
          <p:spPr>
            <a:xfrm>
              <a:off x="3960435" y="3937238"/>
              <a:ext cx="0" cy="1726654"/>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32" name="AutoShape 32"/>
            <p:cNvSpPr/>
            <p:nvPr/>
          </p:nvSpPr>
          <p:spPr>
            <a:xfrm>
              <a:off x="1440046" y="1720579"/>
              <a:ext cx="50" cy="1687308"/>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33" name="AutoShape 33"/>
            <p:cNvSpPr/>
            <p:nvPr/>
          </p:nvSpPr>
          <p:spPr>
            <a:xfrm>
              <a:off x="4497615" y="1720579"/>
              <a:ext cx="0" cy="2261109"/>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34" name="AutoShape 34"/>
            <p:cNvSpPr/>
            <p:nvPr/>
          </p:nvSpPr>
          <p:spPr>
            <a:xfrm>
              <a:off x="1440096" y="1765029"/>
              <a:ext cx="3057470" cy="3431"/>
            </a:xfrm>
            <a:prstGeom prst="line">
              <a:avLst/>
            </a:prstGeom>
            <a:ln w="889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35" name="AutoShape 35"/>
            <p:cNvSpPr/>
            <p:nvPr/>
          </p:nvSpPr>
          <p:spPr>
            <a:xfrm>
              <a:off x="2968830" y="459626"/>
              <a:ext cx="0" cy="1307118"/>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sp>
          <p:nvSpPr>
            <p:cNvPr id="36" name="AutoShape 36"/>
            <p:cNvSpPr/>
            <p:nvPr/>
          </p:nvSpPr>
          <p:spPr>
            <a:xfrm>
              <a:off x="3960446" y="3981688"/>
              <a:ext cx="562568" cy="144"/>
            </a:xfrm>
            <a:prstGeom prst="line">
              <a:avLst/>
            </a:prstGeom>
            <a:ln w="889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grpSp>
          <p:nvGrpSpPr>
            <p:cNvPr id="37" name="Group 37"/>
            <p:cNvGrpSpPr/>
            <p:nvPr/>
          </p:nvGrpSpPr>
          <p:grpSpPr>
            <a:xfrm>
              <a:off x="968919" y="0"/>
              <a:ext cx="3999823" cy="1348961"/>
              <a:chOff x="0" y="0"/>
              <a:chExt cx="790089" cy="266461"/>
            </a:xfrm>
          </p:grpSpPr>
          <p:sp>
            <p:nvSpPr>
              <p:cNvPr id="38" name="Freeform 38"/>
              <p:cNvSpPr/>
              <p:nvPr/>
            </p:nvSpPr>
            <p:spPr>
              <a:xfrm>
                <a:off x="0" y="0"/>
                <a:ext cx="790089" cy="266461"/>
              </a:xfrm>
              <a:custGeom>
                <a:avLst/>
                <a:gdLst/>
                <a:ahLst/>
                <a:cxnLst/>
                <a:rect l="l" t="t" r="r" b="b"/>
                <a:pathLst>
                  <a:path w="790089" h="266461">
                    <a:moveTo>
                      <a:pt x="0" y="0"/>
                    </a:moveTo>
                    <a:lnTo>
                      <a:pt x="790089" y="0"/>
                    </a:lnTo>
                    <a:lnTo>
                      <a:pt x="790089" y="266461"/>
                    </a:lnTo>
                    <a:lnTo>
                      <a:pt x="0" y="266461"/>
                    </a:lnTo>
                    <a:close/>
                  </a:path>
                </a:pathLst>
              </a:custGeom>
              <a:solidFill>
                <a:srgbClr val="0FB1D8"/>
              </a:solidFill>
            </p:spPr>
            <p:txBody>
              <a:bodyPr/>
              <a:lstStyle/>
              <a:p>
                <a:endParaRPr lang="en-US">
                  <a:latin typeface="Tisa Sans OT" panose="020B0504020201020104" pitchFamily="34" charset="0"/>
                </a:endParaRPr>
              </a:p>
            </p:txBody>
          </p:sp>
          <p:sp>
            <p:nvSpPr>
              <p:cNvPr id="39" name="TextBox 39"/>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40" name="TextBox 40"/>
            <p:cNvSpPr txBox="1"/>
            <p:nvPr/>
          </p:nvSpPr>
          <p:spPr>
            <a:xfrm>
              <a:off x="959817" y="216735"/>
              <a:ext cx="4018026" cy="837836"/>
            </a:xfrm>
            <a:prstGeom prst="rect">
              <a:avLst/>
            </a:prstGeom>
          </p:spPr>
          <p:txBody>
            <a:bodyPr lIns="0" tIns="0" rIns="0" bIns="0" rtlCol="0" anchor="t">
              <a:spAutoFit/>
            </a:bodyPr>
            <a:lstStyle/>
            <a:p>
              <a:pPr algn="ctr">
                <a:lnSpc>
                  <a:spcPts val="4900"/>
                </a:lnSpc>
              </a:pPr>
              <a:r>
                <a:rPr lang="en-US" sz="3500" dirty="0">
                  <a:solidFill>
                    <a:srgbClr val="FFFFFF"/>
                  </a:solidFill>
                  <a:latin typeface="Heroic Condensed Medium" panose="02000506030000020004" pitchFamily="50" charset="0"/>
                </a:rPr>
                <a:t>CERTIFICATE PATHWAY</a:t>
              </a:r>
            </a:p>
          </p:txBody>
        </p:sp>
        <p:grpSp>
          <p:nvGrpSpPr>
            <p:cNvPr id="41" name="Group 41"/>
            <p:cNvGrpSpPr/>
            <p:nvPr/>
          </p:nvGrpSpPr>
          <p:grpSpPr>
            <a:xfrm>
              <a:off x="0" y="2272017"/>
              <a:ext cx="2829391" cy="1348961"/>
              <a:chOff x="0" y="0"/>
              <a:chExt cx="558892" cy="266461"/>
            </a:xfrm>
          </p:grpSpPr>
          <p:sp>
            <p:nvSpPr>
              <p:cNvPr id="42" name="Freeform 42"/>
              <p:cNvSpPr/>
              <p:nvPr/>
            </p:nvSpPr>
            <p:spPr>
              <a:xfrm>
                <a:off x="0" y="0"/>
                <a:ext cx="558892" cy="266461"/>
              </a:xfrm>
              <a:custGeom>
                <a:avLst/>
                <a:gdLst/>
                <a:ahLst/>
                <a:cxnLst/>
                <a:rect l="l" t="t" r="r" b="b"/>
                <a:pathLst>
                  <a:path w="558892" h="266461">
                    <a:moveTo>
                      <a:pt x="0" y="0"/>
                    </a:moveTo>
                    <a:lnTo>
                      <a:pt x="558892" y="0"/>
                    </a:lnTo>
                    <a:lnTo>
                      <a:pt x="558892" y="266461"/>
                    </a:lnTo>
                    <a:lnTo>
                      <a:pt x="0" y="266461"/>
                    </a:lnTo>
                    <a:close/>
                  </a:path>
                </a:pathLst>
              </a:custGeom>
              <a:solidFill>
                <a:srgbClr val="402143"/>
              </a:solidFill>
            </p:spPr>
            <p:txBody>
              <a:bodyPr/>
              <a:lstStyle/>
              <a:p>
                <a:endParaRPr lang="en-US">
                  <a:latin typeface="Tisa Sans OT" panose="020B0504020201020104" pitchFamily="34" charset="0"/>
                </a:endParaRPr>
              </a:p>
            </p:txBody>
          </p:sp>
          <p:sp>
            <p:nvSpPr>
              <p:cNvPr id="43" name="TextBox 43"/>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44" name="TextBox 44"/>
            <p:cNvSpPr txBox="1"/>
            <p:nvPr/>
          </p:nvSpPr>
          <p:spPr>
            <a:xfrm>
              <a:off x="0" y="2707337"/>
              <a:ext cx="2829391" cy="461665"/>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IMPACT FORM</a:t>
              </a:r>
            </a:p>
          </p:txBody>
        </p:sp>
        <p:grpSp>
          <p:nvGrpSpPr>
            <p:cNvPr id="45" name="Group 45"/>
            <p:cNvGrpSpPr/>
            <p:nvPr/>
          </p:nvGrpSpPr>
          <p:grpSpPr>
            <a:xfrm>
              <a:off x="3108270" y="2272017"/>
              <a:ext cx="2829391" cy="1348961"/>
              <a:chOff x="0" y="0"/>
              <a:chExt cx="558892" cy="266461"/>
            </a:xfrm>
          </p:grpSpPr>
          <p:sp>
            <p:nvSpPr>
              <p:cNvPr id="46" name="Freeform 46"/>
              <p:cNvSpPr/>
              <p:nvPr/>
            </p:nvSpPr>
            <p:spPr>
              <a:xfrm>
                <a:off x="0" y="0"/>
                <a:ext cx="558892" cy="266461"/>
              </a:xfrm>
              <a:custGeom>
                <a:avLst/>
                <a:gdLst/>
                <a:ahLst/>
                <a:cxnLst/>
                <a:rect l="l" t="t" r="r" b="b"/>
                <a:pathLst>
                  <a:path w="558892" h="266461">
                    <a:moveTo>
                      <a:pt x="0" y="0"/>
                    </a:moveTo>
                    <a:lnTo>
                      <a:pt x="558892" y="0"/>
                    </a:lnTo>
                    <a:lnTo>
                      <a:pt x="558892" y="266461"/>
                    </a:lnTo>
                    <a:lnTo>
                      <a:pt x="0" y="266461"/>
                    </a:lnTo>
                    <a:close/>
                  </a:path>
                </a:pathLst>
              </a:custGeom>
              <a:solidFill>
                <a:srgbClr val="F09021"/>
              </a:solidFill>
            </p:spPr>
            <p:txBody>
              <a:bodyPr/>
              <a:lstStyle/>
              <a:p>
                <a:endParaRPr lang="en-US">
                  <a:latin typeface="Tisa Sans OT" panose="020B0504020201020104" pitchFamily="34" charset="0"/>
                </a:endParaRPr>
              </a:p>
            </p:txBody>
          </p:sp>
          <p:sp>
            <p:nvSpPr>
              <p:cNvPr id="47" name="TextBox 47"/>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48" name="TextBox 48"/>
            <p:cNvSpPr txBox="1"/>
            <p:nvPr/>
          </p:nvSpPr>
          <p:spPr>
            <a:xfrm>
              <a:off x="3108270" y="2497809"/>
              <a:ext cx="2829391" cy="940428"/>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ONE-MINUTE SPEECH</a:t>
              </a:r>
            </a:p>
          </p:txBody>
        </p:sp>
        <p:grpSp>
          <p:nvGrpSpPr>
            <p:cNvPr id="49" name="Group 49"/>
            <p:cNvGrpSpPr/>
            <p:nvPr/>
          </p:nvGrpSpPr>
          <p:grpSpPr>
            <a:xfrm>
              <a:off x="1380399" y="4544035"/>
              <a:ext cx="3176863" cy="1634545"/>
              <a:chOff x="0" y="0"/>
              <a:chExt cx="627529" cy="322873"/>
            </a:xfrm>
          </p:grpSpPr>
          <p:sp>
            <p:nvSpPr>
              <p:cNvPr id="50" name="Freeform 50"/>
              <p:cNvSpPr/>
              <p:nvPr/>
            </p:nvSpPr>
            <p:spPr>
              <a:xfrm>
                <a:off x="0" y="0"/>
                <a:ext cx="627529" cy="322873"/>
              </a:xfrm>
              <a:custGeom>
                <a:avLst/>
                <a:gdLst/>
                <a:ahLst/>
                <a:cxnLst/>
                <a:rect l="l" t="t" r="r" b="b"/>
                <a:pathLst>
                  <a:path w="627529" h="322873">
                    <a:moveTo>
                      <a:pt x="0" y="0"/>
                    </a:moveTo>
                    <a:lnTo>
                      <a:pt x="627529" y="0"/>
                    </a:lnTo>
                    <a:lnTo>
                      <a:pt x="627529" y="322873"/>
                    </a:lnTo>
                    <a:lnTo>
                      <a:pt x="0" y="322873"/>
                    </a:lnTo>
                    <a:close/>
                  </a:path>
                </a:pathLst>
              </a:custGeom>
              <a:solidFill>
                <a:srgbClr val="F5BA20"/>
              </a:solidFill>
            </p:spPr>
            <p:txBody>
              <a:bodyPr/>
              <a:lstStyle/>
              <a:p>
                <a:endParaRPr lang="en-US">
                  <a:latin typeface="Tisa Sans OT" panose="020B0504020201020104" pitchFamily="34" charset="0"/>
                </a:endParaRPr>
              </a:p>
            </p:txBody>
          </p:sp>
          <p:sp>
            <p:nvSpPr>
              <p:cNvPr id="51" name="TextBox 51"/>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52" name="TextBox 52"/>
            <p:cNvSpPr txBox="1"/>
            <p:nvPr/>
          </p:nvSpPr>
          <p:spPr>
            <a:xfrm>
              <a:off x="1452267" y="4652291"/>
              <a:ext cx="3033126" cy="1419192"/>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SERVICE RESUME</a:t>
              </a:r>
            </a:p>
            <a:p>
              <a:pPr algn="ctr">
                <a:lnSpc>
                  <a:spcPts val="2800"/>
                </a:lnSpc>
              </a:pPr>
              <a:r>
                <a:rPr lang="en-US" sz="2000" dirty="0">
                  <a:solidFill>
                    <a:srgbClr val="FFFFFF"/>
                  </a:solidFill>
                  <a:latin typeface="Tisa Sans OT" panose="020B0504020201020104" pitchFamily="34" charset="0"/>
                </a:rPr>
                <a:t>AND FRAMED CERTIFICATE</a:t>
              </a:r>
            </a:p>
          </p:txBody>
        </p:sp>
      </p:grpSp>
      <p:sp>
        <p:nvSpPr>
          <p:cNvPr id="53" name="TextBox 53"/>
          <p:cNvSpPr txBox="1"/>
          <p:nvPr/>
        </p:nvSpPr>
        <p:spPr>
          <a:xfrm>
            <a:off x="989596" y="1009650"/>
            <a:ext cx="13528207" cy="1154162"/>
          </a:xfrm>
          <a:prstGeom prst="rect">
            <a:avLst/>
          </a:prstGeom>
        </p:spPr>
        <p:txBody>
          <a:bodyPr lIns="0" tIns="0" rIns="0" bIns="0" rtlCol="0" anchor="t">
            <a:spAutoFit/>
          </a:bodyPr>
          <a:lstStyle/>
          <a:p>
            <a:pPr marL="0" lvl="0" indent="0" algn="l">
              <a:lnSpc>
                <a:spcPts val="8000"/>
              </a:lnSpc>
              <a:spcBef>
                <a:spcPct val="0"/>
              </a:spcBef>
            </a:pPr>
            <a:r>
              <a:rPr lang="en-US" sz="10000" dirty="0">
                <a:solidFill>
                  <a:srgbClr val="233C7A"/>
                </a:solidFill>
                <a:latin typeface="Heroic Condensed Medium" panose="02000506030000020004" pitchFamily="50" charset="0"/>
              </a:rPr>
              <a:t>END-OF-YEAR REFLECTION PATHWAYS</a:t>
            </a:r>
          </a:p>
        </p:txBody>
      </p:sp>
      <p:sp>
        <p:nvSpPr>
          <p:cNvPr id="54" name="AutoShape 54"/>
          <p:cNvSpPr/>
          <p:nvPr/>
        </p:nvSpPr>
        <p:spPr>
          <a:xfrm rot="-5400000">
            <a:off x="7137419" y="-4040337"/>
            <a:ext cx="9644" cy="12227083"/>
          </a:xfrm>
          <a:prstGeom prst="rect">
            <a:avLst/>
          </a:prstGeom>
          <a:solidFill>
            <a:srgbClr val="233C7A"/>
          </a:solidFill>
        </p:spPr>
        <p:txBody>
          <a:bodyPr/>
          <a:lstStyle/>
          <a:p>
            <a:endParaRPr lang="en-US"/>
          </a:p>
        </p:txBody>
      </p:sp>
      <p:sp>
        <p:nvSpPr>
          <p:cNvPr id="55" name="TextBox 55"/>
          <p:cNvSpPr txBox="1"/>
          <p:nvPr/>
        </p:nvSpPr>
        <p:spPr>
          <a:xfrm>
            <a:off x="1042353" y="2127151"/>
            <a:ext cx="16231102" cy="463518"/>
          </a:xfrm>
          <a:prstGeom prst="rect">
            <a:avLst/>
          </a:prstGeom>
        </p:spPr>
        <p:txBody>
          <a:bodyPr lIns="0" tIns="0" rIns="0" bIns="0" rtlCol="0" anchor="t">
            <a:spAutoFit/>
          </a:bodyPr>
          <a:lstStyle/>
          <a:p>
            <a:pPr>
              <a:lnSpc>
                <a:spcPts val="3909"/>
              </a:lnSpc>
            </a:pPr>
            <a:r>
              <a:rPr lang="en-US" sz="2299" dirty="0">
                <a:solidFill>
                  <a:srgbClr val="0E65AF"/>
                </a:solidFill>
                <a:latin typeface="Tisa Sans OT" panose="020B0504020201020104" pitchFamily="34" charset="0"/>
              </a:rPr>
              <a:t>Regardless of EOY Reflection Pathway chosen, every team is invited to the End-of-Year Celebration event in April</a:t>
            </a:r>
          </a:p>
        </p:txBody>
      </p:sp>
      <p:grpSp>
        <p:nvGrpSpPr>
          <p:cNvPr id="56" name="Group 56"/>
          <p:cNvGrpSpPr/>
          <p:nvPr/>
        </p:nvGrpSpPr>
        <p:grpSpPr>
          <a:xfrm>
            <a:off x="1028700" y="3881628"/>
            <a:ext cx="3013520" cy="4067355"/>
            <a:chOff x="0" y="0"/>
            <a:chExt cx="4018027" cy="5423140"/>
          </a:xfrm>
        </p:grpSpPr>
        <p:sp>
          <p:nvSpPr>
            <p:cNvPr id="57" name="AutoShape 57"/>
            <p:cNvSpPr/>
            <p:nvPr/>
          </p:nvSpPr>
          <p:spPr>
            <a:xfrm>
              <a:off x="1983614" y="1077179"/>
              <a:ext cx="0" cy="3738639"/>
            </a:xfrm>
            <a:prstGeom prst="line">
              <a:avLst/>
            </a:prstGeom>
            <a:ln w="50800" cap="flat">
              <a:solidFill>
                <a:srgbClr val="FFFFFF"/>
              </a:solidFill>
              <a:prstDash val="solid"/>
              <a:headEnd type="none" w="sm" len="sm"/>
              <a:tailEnd type="none" w="sm" len="sm"/>
            </a:ln>
          </p:spPr>
          <p:txBody>
            <a:bodyPr/>
            <a:lstStyle/>
            <a:p>
              <a:endParaRPr lang="en-US">
                <a:latin typeface="Tisa Sans OT" panose="020B0504020201020104" pitchFamily="34" charset="0"/>
              </a:endParaRPr>
            </a:p>
          </p:txBody>
        </p:sp>
        <p:grpSp>
          <p:nvGrpSpPr>
            <p:cNvPr id="58" name="Group 58"/>
            <p:cNvGrpSpPr/>
            <p:nvPr/>
          </p:nvGrpSpPr>
          <p:grpSpPr>
            <a:xfrm>
              <a:off x="9102" y="0"/>
              <a:ext cx="3999823" cy="1348961"/>
              <a:chOff x="0" y="0"/>
              <a:chExt cx="790089" cy="266461"/>
            </a:xfrm>
          </p:grpSpPr>
          <p:sp>
            <p:nvSpPr>
              <p:cNvPr id="59" name="Freeform 59"/>
              <p:cNvSpPr/>
              <p:nvPr/>
            </p:nvSpPr>
            <p:spPr>
              <a:xfrm>
                <a:off x="0" y="0"/>
                <a:ext cx="790089" cy="266461"/>
              </a:xfrm>
              <a:custGeom>
                <a:avLst/>
                <a:gdLst/>
                <a:ahLst/>
                <a:cxnLst/>
                <a:rect l="l" t="t" r="r" b="b"/>
                <a:pathLst>
                  <a:path w="790089" h="266461">
                    <a:moveTo>
                      <a:pt x="0" y="0"/>
                    </a:moveTo>
                    <a:lnTo>
                      <a:pt x="790089" y="0"/>
                    </a:lnTo>
                    <a:lnTo>
                      <a:pt x="790089" y="266461"/>
                    </a:lnTo>
                    <a:lnTo>
                      <a:pt x="0" y="266461"/>
                    </a:lnTo>
                    <a:close/>
                  </a:path>
                </a:pathLst>
              </a:custGeom>
              <a:solidFill>
                <a:srgbClr val="0FB1D8"/>
              </a:solidFill>
            </p:spPr>
            <p:txBody>
              <a:bodyPr/>
              <a:lstStyle/>
              <a:p>
                <a:endParaRPr lang="en-US">
                  <a:latin typeface="Tisa Sans OT" panose="020B0504020201020104" pitchFamily="34" charset="0"/>
                </a:endParaRPr>
              </a:p>
            </p:txBody>
          </p:sp>
          <p:sp>
            <p:nvSpPr>
              <p:cNvPr id="60" name="TextBox 60"/>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61" name="TextBox 61"/>
            <p:cNvSpPr txBox="1"/>
            <p:nvPr/>
          </p:nvSpPr>
          <p:spPr>
            <a:xfrm>
              <a:off x="0" y="216735"/>
              <a:ext cx="4018027" cy="837836"/>
            </a:xfrm>
            <a:prstGeom prst="rect">
              <a:avLst/>
            </a:prstGeom>
          </p:spPr>
          <p:txBody>
            <a:bodyPr lIns="0" tIns="0" rIns="0" bIns="0" rtlCol="0" anchor="t">
              <a:spAutoFit/>
            </a:bodyPr>
            <a:lstStyle/>
            <a:p>
              <a:pPr algn="ctr">
                <a:lnSpc>
                  <a:spcPts val="4900"/>
                </a:lnSpc>
              </a:pPr>
              <a:r>
                <a:rPr lang="en-US" sz="3500" dirty="0">
                  <a:solidFill>
                    <a:srgbClr val="FFFFFF"/>
                  </a:solidFill>
                  <a:latin typeface="Heroic Condensed Medium" panose="02000506030000020004" pitchFamily="50" charset="0"/>
                </a:rPr>
                <a:t>IMPACT PATHWAY</a:t>
              </a:r>
            </a:p>
          </p:txBody>
        </p:sp>
        <p:grpSp>
          <p:nvGrpSpPr>
            <p:cNvPr id="62" name="Group 62"/>
            <p:cNvGrpSpPr/>
            <p:nvPr/>
          </p:nvGrpSpPr>
          <p:grpSpPr>
            <a:xfrm>
              <a:off x="594318" y="2272017"/>
              <a:ext cx="2829391" cy="1348961"/>
              <a:chOff x="0" y="0"/>
              <a:chExt cx="558892" cy="266461"/>
            </a:xfrm>
          </p:grpSpPr>
          <p:sp>
            <p:nvSpPr>
              <p:cNvPr id="63" name="Freeform 63"/>
              <p:cNvSpPr/>
              <p:nvPr/>
            </p:nvSpPr>
            <p:spPr>
              <a:xfrm>
                <a:off x="0" y="0"/>
                <a:ext cx="558892" cy="266461"/>
              </a:xfrm>
              <a:custGeom>
                <a:avLst/>
                <a:gdLst/>
                <a:ahLst/>
                <a:cxnLst/>
                <a:rect l="l" t="t" r="r" b="b"/>
                <a:pathLst>
                  <a:path w="558892" h="266461">
                    <a:moveTo>
                      <a:pt x="0" y="0"/>
                    </a:moveTo>
                    <a:lnTo>
                      <a:pt x="558892" y="0"/>
                    </a:lnTo>
                    <a:lnTo>
                      <a:pt x="558892" y="266461"/>
                    </a:lnTo>
                    <a:lnTo>
                      <a:pt x="0" y="266461"/>
                    </a:lnTo>
                    <a:close/>
                  </a:path>
                </a:pathLst>
              </a:custGeom>
              <a:solidFill>
                <a:srgbClr val="402143"/>
              </a:solidFill>
            </p:spPr>
            <p:txBody>
              <a:bodyPr/>
              <a:lstStyle/>
              <a:p>
                <a:endParaRPr lang="en-US">
                  <a:latin typeface="Tisa Sans OT" panose="020B0504020201020104" pitchFamily="34" charset="0"/>
                </a:endParaRPr>
              </a:p>
            </p:txBody>
          </p:sp>
          <p:sp>
            <p:nvSpPr>
              <p:cNvPr id="64" name="TextBox 64"/>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65" name="TextBox 65"/>
            <p:cNvSpPr txBox="1"/>
            <p:nvPr/>
          </p:nvSpPr>
          <p:spPr>
            <a:xfrm>
              <a:off x="594317" y="2707337"/>
              <a:ext cx="2829391" cy="461665"/>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IMPACT FORM</a:t>
              </a:r>
            </a:p>
          </p:txBody>
        </p:sp>
        <p:grpSp>
          <p:nvGrpSpPr>
            <p:cNvPr id="66" name="Group 66"/>
            <p:cNvGrpSpPr/>
            <p:nvPr/>
          </p:nvGrpSpPr>
          <p:grpSpPr>
            <a:xfrm>
              <a:off x="420582" y="4544035"/>
              <a:ext cx="3176863" cy="879105"/>
              <a:chOff x="0" y="0"/>
              <a:chExt cx="627529" cy="173650"/>
            </a:xfrm>
          </p:grpSpPr>
          <p:sp>
            <p:nvSpPr>
              <p:cNvPr id="67" name="Freeform 67"/>
              <p:cNvSpPr/>
              <p:nvPr/>
            </p:nvSpPr>
            <p:spPr>
              <a:xfrm>
                <a:off x="0" y="0"/>
                <a:ext cx="627529" cy="173650"/>
              </a:xfrm>
              <a:custGeom>
                <a:avLst/>
                <a:gdLst/>
                <a:ahLst/>
                <a:cxnLst/>
                <a:rect l="l" t="t" r="r" b="b"/>
                <a:pathLst>
                  <a:path w="627529" h="173650">
                    <a:moveTo>
                      <a:pt x="0" y="0"/>
                    </a:moveTo>
                    <a:lnTo>
                      <a:pt x="627529" y="0"/>
                    </a:lnTo>
                    <a:lnTo>
                      <a:pt x="627529" y="173650"/>
                    </a:lnTo>
                    <a:lnTo>
                      <a:pt x="0" y="173650"/>
                    </a:lnTo>
                    <a:close/>
                  </a:path>
                </a:pathLst>
              </a:custGeom>
              <a:solidFill>
                <a:srgbClr val="F5BA20"/>
              </a:solidFill>
            </p:spPr>
            <p:txBody>
              <a:bodyPr/>
              <a:lstStyle/>
              <a:p>
                <a:endParaRPr lang="en-US">
                  <a:latin typeface="Tisa Sans OT" panose="020B0504020201020104" pitchFamily="34" charset="0"/>
                </a:endParaRPr>
              </a:p>
            </p:txBody>
          </p:sp>
          <p:sp>
            <p:nvSpPr>
              <p:cNvPr id="68" name="TextBox 68"/>
              <p:cNvSpPr txBox="1"/>
              <p:nvPr/>
            </p:nvSpPr>
            <p:spPr>
              <a:xfrm>
                <a:off x="0" y="-66675"/>
                <a:ext cx="812800" cy="879475"/>
              </a:xfrm>
              <a:prstGeom prst="rect">
                <a:avLst/>
              </a:prstGeom>
            </p:spPr>
            <p:txBody>
              <a:bodyPr lIns="50800" tIns="50800" rIns="50800" bIns="50800" rtlCol="0" anchor="ctr"/>
              <a:lstStyle/>
              <a:p>
                <a:pPr algn="ctr">
                  <a:lnSpc>
                    <a:spcPts val="3360"/>
                  </a:lnSpc>
                </a:pPr>
                <a:endParaRPr>
                  <a:latin typeface="Tisa Sans OT" panose="020B0504020201020104" pitchFamily="34" charset="0"/>
                </a:endParaRPr>
              </a:p>
            </p:txBody>
          </p:sp>
        </p:grpSp>
        <p:sp>
          <p:nvSpPr>
            <p:cNvPr id="69" name="TextBox 69"/>
            <p:cNvSpPr txBox="1"/>
            <p:nvPr/>
          </p:nvSpPr>
          <p:spPr>
            <a:xfrm>
              <a:off x="420581" y="4769827"/>
              <a:ext cx="3176863" cy="461665"/>
            </a:xfrm>
            <a:prstGeom prst="rect">
              <a:avLst/>
            </a:prstGeom>
          </p:spPr>
          <p:txBody>
            <a:bodyPr lIns="0" tIns="0" rIns="0" bIns="0" rtlCol="0" anchor="t">
              <a:spAutoFit/>
            </a:bodyPr>
            <a:lstStyle/>
            <a:p>
              <a:pPr algn="ctr">
                <a:lnSpc>
                  <a:spcPts val="2800"/>
                </a:lnSpc>
              </a:pPr>
              <a:r>
                <a:rPr lang="en-US" sz="2000" dirty="0">
                  <a:solidFill>
                    <a:srgbClr val="FFFFFF"/>
                  </a:solidFill>
                  <a:latin typeface="Tisa Sans OT" panose="020B0504020201020104" pitchFamily="34" charset="0"/>
                </a:rPr>
                <a:t>SERVICE RESUME</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963318" cy="2934963"/>
            <a:chOff x="0" y="0"/>
            <a:chExt cx="2887458" cy="772994"/>
          </a:xfrm>
        </p:grpSpPr>
        <p:sp>
          <p:nvSpPr>
            <p:cNvPr id="3" name="Freeform 3"/>
            <p:cNvSpPr/>
            <p:nvPr/>
          </p:nvSpPr>
          <p:spPr>
            <a:xfrm>
              <a:off x="0" y="0"/>
              <a:ext cx="2887458" cy="772994"/>
            </a:xfrm>
            <a:custGeom>
              <a:avLst/>
              <a:gdLst/>
              <a:ahLst/>
              <a:cxnLst/>
              <a:rect l="l" t="t" r="r" b="b"/>
              <a:pathLst>
                <a:path w="2887458" h="772994">
                  <a:moveTo>
                    <a:pt x="0" y="0"/>
                  </a:moveTo>
                  <a:lnTo>
                    <a:pt x="2887458" y="0"/>
                  </a:lnTo>
                  <a:lnTo>
                    <a:pt x="2887458" y="772994"/>
                  </a:lnTo>
                  <a:lnTo>
                    <a:pt x="0" y="772994"/>
                  </a:lnTo>
                  <a:close/>
                </a:path>
              </a:pathLst>
            </a:custGeom>
            <a:solidFill>
              <a:srgbClr val="233C7A"/>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5" name="Group 5"/>
          <p:cNvGrpSpPr/>
          <p:nvPr/>
        </p:nvGrpSpPr>
        <p:grpSpPr>
          <a:xfrm>
            <a:off x="10963318" y="0"/>
            <a:ext cx="7324682" cy="10287000"/>
            <a:chOff x="0" y="0"/>
            <a:chExt cx="9766243" cy="13716000"/>
          </a:xfrm>
        </p:grpSpPr>
        <p:pic>
          <p:nvPicPr>
            <p:cNvPr id="6" name="Picture 6"/>
            <p:cNvPicPr>
              <a:picLocks noChangeAspect="1"/>
            </p:cNvPicPr>
            <p:nvPr/>
          </p:nvPicPr>
          <p:blipFill>
            <a:blip r:embed="rId2"/>
            <a:srcRect l="16626" r="16626"/>
            <a:stretch>
              <a:fillRect/>
            </a:stretch>
          </p:blipFill>
          <p:spPr>
            <a:xfrm>
              <a:off x="0" y="0"/>
              <a:ext cx="9766243" cy="13716000"/>
            </a:xfrm>
            <a:prstGeom prst="rect">
              <a:avLst/>
            </a:prstGeom>
          </p:spPr>
        </p:pic>
      </p:grpSp>
      <p:sp>
        <p:nvSpPr>
          <p:cNvPr id="7" name="TextBox 7"/>
          <p:cNvSpPr txBox="1"/>
          <p:nvPr/>
        </p:nvSpPr>
        <p:spPr>
          <a:xfrm>
            <a:off x="843861" y="247650"/>
            <a:ext cx="9256545" cy="1872307"/>
          </a:xfrm>
          <a:prstGeom prst="rect">
            <a:avLst/>
          </a:prstGeom>
        </p:spPr>
        <p:txBody>
          <a:bodyPr lIns="0" tIns="0" rIns="0" bIns="0" rtlCol="0" anchor="t">
            <a:spAutoFit/>
          </a:bodyPr>
          <a:lstStyle/>
          <a:p>
            <a:pPr marL="0" lvl="0" indent="0">
              <a:lnSpc>
                <a:spcPts val="14637"/>
              </a:lnSpc>
            </a:pPr>
            <a:r>
              <a:rPr lang="en-US" sz="11900" dirty="0">
                <a:solidFill>
                  <a:srgbClr val="FDFDFD"/>
                </a:solidFill>
                <a:latin typeface="Heroic Condensed Medium" panose="02000506030000020004" pitchFamily="50" charset="0"/>
              </a:rPr>
              <a:t>WHAT WE MEASURE</a:t>
            </a:r>
          </a:p>
        </p:txBody>
      </p:sp>
      <p:sp>
        <p:nvSpPr>
          <p:cNvPr id="8" name="TextBox 8"/>
          <p:cNvSpPr txBox="1"/>
          <p:nvPr/>
        </p:nvSpPr>
        <p:spPr>
          <a:xfrm>
            <a:off x="843861" y="3390900"/>
            <a:ext cx="9256545" cy="982961"/>
          </a:xfrm>
          <a:prstGeom prst="rect">
            <a:avLst/>
          </a:prstGeom>
        </p:spPr>
        <p:txBody>
          <a:bodyPr lIns="0" tIns="0" rIns="0" bIns="0" rtlCol="0" anchor="t">
            <a:spAutoFit/>
          </a:bodyPr>
          <a:lstStyle/>
          <a:p>
            <a:pPr marL="0" lvl="0" indent="0">
              <a:lnSpc>
                <a:spcPts val="3919"/>
              </a:lnSpc>
              <a:spcBef>
                <a:spcPct val="0"/>
              </a:spcBef>
            </a:pPr>
            <a:r>
              <a:rPr lang="en-US" sz="2799" dirty="0">
                <a:solidFill>
                  <a:srgbClr val="233C7A"/>
                </a:solidFill>
                <a:latin typeface="Tisa Sans OT" panose="020B0504020201020104" pitchFamily="34" charset="0"/>
              </a:rPr>
              <a:t>We measure impact on participating youth using pre and post-surveys that assess change over time in relation to:</a:t>
            </a:r>
          </a:p>
        </p:txBody>
      </p:sp>
      <p:sp>
        <p:nvSpPr>
          <p:cNvPr id="9" name="TextBox 9"/>
          <p:cNvSpPr txBox="1"/>
          <p:nvPr/>
        </p:nvSpPr>
        <p:spPr>
          <a:xfrm>
            <a:off x="843861" y="1920771"/>
            <a:ext cx="8625992" cy="1291379"/>
          </a:xfrm>
          <a:prstGeom prst="rect">
            <a:avLst/>
          </a:prstGeom>
        </p:spPr>
        <p:txBody>
          <a:bodyPr lIns="0" tIns="0" rIns="0" bIns="0" rtlCol="0" anchor="t">
            <a:spAutoFit/>
          </a:bodyPr>
          <a:lstStyle/>
          <a:p>
            <a:pPr>
              <a:lnSpc>
                <a:spcPts val="3360"/>
              </a:lnSpc>
            </a:pPr>
            <a:r>
              <a:rPr lang="en-US" sz="2400" dirty="0">
                <a:solidFill>
                  <a:srgbClr val="0FB1D8"/>
                </a:solidFill>
                <a:latin typeface="Tisa Sans OT" panose="020B0504020201020104" pitchFamily="34" charset="0"/>
              </a:rPr>
              <a:t>SIA BUILDS SKILLS IN YOUTH, WHO IN TURN IMPACT THEIR PEERS AND COMMUNITY </a:t>
            </a:r>
          </a:p>
          <a:p>
            <a:pPr marL="0" lvl="0" indent="0">
              <a:lnSpc>
                <a:spcPts val="3360"/>
              </a:lnSpc>
              <a:spcBef>
                <a:spcPct val="0"/>
              </a:spcBef>
            </a:pPr>
            <a:endParaRPr lang="en-US" sz="2400" dirty="0">
              <a:solidFill>
                <a:srgbClr val="0FB1D8"/>
              </a:solidFill>
              <a:latin typeface="Tisa Sans OT" panose="020B0504020201020104" pitchFamily="34" charset="0"/>
            </a:endParaRPr>
          </a:p>
        </p:txBody>
      </p:sp>
      <p:sp>
        <p:nvSpPr>
          <p:cNvPr id="10" name="TextBox 10"/>
          <p:cNvSpPr txBox="1"/>
          <p:nvPr/>
        </p:nvSpPr>
        <p:spPr>
          <a:xfrm>
            <a:off x="843861" y="4415283"/>
            <a:ext cx="4423704" cy="2410916"/>
          </a:xfrm>
          <a:prstGeom prst="rect">
            <a:avLst/>
          </a:prstGeom>
        </p:spPr>
        <p:txBody>
          <a:bodyPr lIns="0" tIns="0" rIns="0" bIns="0" rtlCol="0" anchor="t">
            <a:spAutoFit/>
          </a:bodyPr>
          <a:lstStyle/>
          <a:p>
            <a:pPr marL="539751" lvl="1" indent="-269876">
              <a:lnSpc>
                <a:spcPts val="3750"/>
              </a:lnSpc>
              <a:buFont typeface="Arial"/>
              <a:buChar char="•"/>
            </a:pPr>
            <a:r>
              <a:rPr lang="en-US" sz="2500" dirty="0">
                <a:solidFill>
                  <a:srgbClr val="0FB1D8"/>
                </a:solidFill>
                <a:latin typeface="Tisa Sans OT" panose="020B0504020201020104" pitchFamily="34" charset="0"/>
              </a:rPr>
              <a:t>Commitment to the community</a:t>
            </a:r>
          </a:p>
          <a:p>
            <a:pPr marL="539751" lvl="1" indent="-269876">
              <a:lnSpc>
                <a:spcPts val="3750"/>
              </a:lnSpc>
              <a:buFont typeface="Arial"/>
              <a:buChar char="•"/>
            </a:pPr>
            <a:r>
              <a:rPr lang="en-US" sz="2500" dirty="0">
                <a:solidFill>
                  <a:srgbClr val="0FB1D8"/>
                </a:solidFill>
                <a:latin typeface="Tisa Sans OT" panose="020B0504020201020104" pitchFamily="34" charset="0"/>
              </a:rPr>
              <a:t>Empathy</a:t>
            </a:r>
          </a:p>
          <a:p>
            <a:pPr marL="539751" lvl="1" indent="-269876">
              <a:lnSpc>
                <a:spcPts val="3750"/>
              </a:lnSpc>
              <a:buFont typeface="Arial"/>
              <a:buChar char="•"/>
            </a:pPr>
            <a:r>
              <a:rPr lang="en-US" sz="2500" dirty="0">
                <a:solidFill>
                  <a:srgbClr val="0FB1D8"/>
                </a:solidFill>
                <a:latin typeface="Tisa Sans OT" panose="020B0504020201020104" pitchFamily="34" charset="0"/>
              </a:rPr>
              <a:t>Leadership</a:t>
            </a:r>
          </a:p>
          <a:p>
            <a:pPr marL="539751" lvl="1" indent="-269876">
              <a:lnSpc>
                <a:spcPts val="3750"/>
              </a:lnSpc>
              <a:buFont typeface="Arial"/>
              <a:buChar char="•"/>
            </a:pPr>
            <a:r>
              <a:rPr lang="en-US" sz="2500" dirty="0">
                <a:solidFill>
                  <a:srgbClr val="0FB1D8"/>
                </a:solidFill>
                <a:latin typeface="Tisa Sans OT" panose="020B0504020201020104" pitchFamily="34" charset="0"/>
              </a:rPr>
              <a:t>Career preparedness</a:t>
            </a:r>
          </a:p>
        </p:txBody>
      </p:sp>
      <p:sp>
        <p:nvSpPr>
          <p:cNvPr id="11" name="TextBox 11"/>
          <p:cNvSpPr txBox="1"/>
          <p:nvPr/>
        </p:nvSpPr>
        <p:spPr>
          <a:xfrm>
            <a:off x="843861" y="7320359"/>
            <a:ext cx="9256545" cy="461665"/>
          </a:xfrm>
          <a:prstGeom prst="rect">
            <a:avLst/>
          </a:prstGeom>
        </p:spPr>
        <p:txBody>
          <a:bodyPr lIns="0" tIns="0" rIns="0" bIns="0" rtlCol="0" anchor="t">
            <a:spAutoFit/>
          </a:bodyPr>
          <a:lstStyle/>
          <a:p>
            <a:pPr>
              <a:lnSpc>
                <a:spcPts val="3639"/>
              </a:lnSpc>
              <a:spcBef>
                <a:spcPct val="0"/>
              </a:spcBef>
            </a:pPr>
            <a:r>
              <a:rPr lang="en-US" sz="2799" dirty="0">
                <a:solidFill>
                  <a:srgbClr val="233C7A"/>
                </a:solidFill>
                <a:latin typeface="Tisa Sans OT" panose="020B0504020201020104" pitchFamily="34" charset="0"/>
              </a:rPr>
              <a:t>We measure community outputs in relation to:</a:t>
            </a:r>
          </a:p>
        </p:txBody>
      </p:sp>
      <p:sp>
        <p:nvSpPr>
          <p:cNvPr id="12" name="TextBox 12"/>
          <p:cNvSpPr txBox="1"/>
          <p:nvPr/>
        </p:nvSpPr>
        <p:spPr>
          <a:xfrm>
            <a:off x="5903590" y="4415283"/>
            <a:ext cx="3768202" cy="2410916"/>
          </a:xfrm>
          <a:prstGeom prst="rect">
            <a:avLst/>
          </a:prstGeom>
        </p:spPr>
        <p:txBody>
          <a:bodyPr lIns="0" tIns="0" rIns="0" bIns="0" rtlCol="0" anchor="t">
            <a:spAutoFit/>
          </a:bodyPr>
          <a:lstStyle/>
          <a:p>
            <a:pPr marL="539751" lvl="1" indent="-269876">
              <a:lnSpc>
                <a:spcPts val="3750"/>
              </a:lnSpc>
              <a:buFont typeface="Arial"/>
              <a:buChar char="•"/>
            </a:pPr>
            <a:r>
              <a:rPr lang="en-US" sz="2500" dirty="0">
                <a:solidFill>
                  <a:srgbClr val="0FB1D8"/>
                </a:solidFill>
                <a:latin typeface="Tisa Sans OT" panose="020B0504020201020104" pitchFamily="34" charset="0"/>
              </a:rPr>
              <a:t>Impartiality</a:t>
            </a:r>
          </a:p>
          <a:p>
            <a:pPr marL="539751" lvl="1" indent="-269876">
              <a:lnSpc>
                <a:spcPts val="3750"/>
              </a:lnSpc>
              <a:buFont typeface="Arial"/>
              <a:buChar char="•"/>
            </a:pPr>
            <a:r>
              <a:rPr lang="en-US" sz="2500" dirty="0">
                <a:solidFill>
                  <a:srgbClr val="0FB1D8"/>
                </a:solidFill>
                <a:latin typeface="Tisa Sans OT" panose="020B0504020201020104" pitchFamily="34" charset="0"/>
              </a:rPr>
              <a:t>Community service self-efficacy</a:t>
            </a:r>
          </a:p>
          <a:p>
            <a:pPr marL="539751" lvl="1" indent="-269876">
              <a:lnSpc>
                <a:spcPts val="3750"/>
              </a:lnSpc>
              <a:buFont typeface="Arial"/>
              <a:buChar char="•"/>
            </a:pPr>
            <a:r>
              <a:rPr lang="en-US" sz="2500" dirty="0">
                <a:solidFill>
                  <a:srgbClr val="0FB1D8"/>
                </a:solidFill>
                <a:latin typeface="Tisa Sans OT" panose="020B0504020201020104" pitchFamily="34" charset="0"/>
              </a:rPr>
              <a:t>Goal setting</a:t>
            </a:r>
          </a:p>
          <a:p>
            <a:pPr marL="539751" lvl="1" indent="-269876">
              <a:lnSpc>
                <a:spcPts val="3750"/>
              </a:lnSpc>
              <a:buFont typeface="Arial"/>
              <a:buChar char="•"/>
            </a:pPr>
            <a:r>
              <a:rPr lang="en-US" sz="2500" dirty="0">
                <a:solidFill>
                  <a:srgbClr val="0FB1D8"/>
                </a:solidFill>
                <a:latin typeface="Tisa Sans OT" panose="020B0504020201020104" pitchFamily="34" charset="0"/>
              </a:rPr>
              <a:t>Communication </a:t>
            </a:r>
          </a:p>
        </p:txBody>
      </p:sp>
      <p:sp>
        <p:nvSpPr>
          <p:cNvPr id="13" name="TextBox 13"/>
          <p:cNvSpPr txBox="1"/>
          <p:nvPr/>
        </p:nvSpPr>
        <p:spPr>
          <a:xfrm>
            <a:off x="843861" y="7905750"/>
            <a:ext cx="6943829" cy="1923604"/>
          </a:xfrm>
          <a:prstGeom prst="rect">
            <a:avLst/>
          </a:prstGeom>
        </p:spPr>
        <p:txBody>
          <a:bodyPr lIns="0" tIns="0" rIns="0" bIns="0" rtlCol="0" anchor="t">
            <a:spAutoFit/>
          </a:bodyPr>
          <a:lstStyle/>
          <a:p>
            <a:pPr marL="539751" lvl="1" indent="-269876">
              <a:lnSpc>
                <a:spcPts val="3750"/>
              </a:lnSpc>
              <a:buFont typeface="Arial"/>
              <a:buChar char="•"/>
            </a:pPr>
            <a:r>
              <a:rPr lang="en-US" sz="2500" dirty="0">
                <a:solidFill>
                  <a:srgbClr val="0FB1D8"/>
                </a:solidFill>
                <a:latin typeface="Tisa Sans OT" panose="020B0504020201020104" pitchFamily="34" charset="0"/>
              </a:rPr>
              <a:t>Number of service projects</a:t>
            </a:r>
          </a:p>
          <a:p>
            <a:pPr marL="539751" lvl="1" indent="-269876">
              <a:lnSpc>
                <a:spcPts val="3750"/>
              </a:lnSpc>
              <a:buFont typeface="Arial"/>
              <a:buChar char="•"/>
            </a:pPr>
            <a:r>
              <a:rPr lang="en-US" sz="2500" dirty="0">
                <a:solidFill>
                  <a:srgbClr val="0FB1D8"/>
                </a:solidFill>
                <a:latin typeface="Tisa Sans OT" panose="020B0504020201020104" pitchFamily="34" charset="0"/>
              </a:rPr>
              <a:t>Hours served</a:t>
            </a:r>
          </a:p>
          <a:p>
            <a:pPr marL="539751" lvl="1" indent="-269876">
              <a:lnSpc>
                <a:spcPts val="3750"/>
              </a:lnSpc>
              <a:buFont typeface="Arial"/>
              <a:buChar char="•"/>
            </a:pPr>
            <a:r>
              <a:rPr lang="en-US" sz="2500" dirty="0">
                <a:solidFill>
                  <a:srgbClr val="0FB1D8"/>
                </a:solidFill>
                <a:latin typeface="Tisa Sans OT" panose="020B0504020201020104" pitchFamily="34" charset="0"/>
              </a:rPr>
              <a:t>Individuals impacted</a:t>
            </a:r>
          </a:p>
          <a:p>
            <a:pPr marL="539751" lvl="1" indent="-269876">
              <a:lnSpc>
                <a:spcPts val="3750"/>
              </a:lnSpc>
              <a:buFont typeface="Arial"/>
              <a:buChar char="•"/>
            </a:pPr>
            <a:r>
              <a:rPr lang="en-US" sz="2500" dirty="0">
                <a:solidFill>
                  <a:srgbClr val="0FB1D8"/>
                </a:solidFill>
                <a:latin typeface="Tisa Sans OT" panose="020B0504020201020104" pitchFamily="34" charset="0"/>
              </a:rPr>
              <a:t>Financial resources donated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33C7A"/>
        </a:solidFill>
        <a:effectLst/>
      </p:bgPr>
    </p:bg>
    <p:spTree>
      <p:nvGrpSpPr>
        <p:cNvPr id="1" name=""/>
        <p:cNvGrpSpPr/>
        <p:nvPr/>
      </p:nvGrpSpPr>
      <p:grpSpPr>
        <a:xfrm>
          <a:off x="0" y="0"/>
          <a:ext cx="0" cy="0"/>
          <a:chOff x="0" y="0"/>
          <a:chExt cx="0" cy="0"/>
        </a:xfrm>
      </p:grpSpPr>
      <p:sp>
        <p:nvSpPr>
          <p:cNvPr id="2" name="AutoShape 2"/>
          <p:cNvSpPr/>
          <p:nvPr/>
        </p:nvSpPr>
        <p:spPr>
          <a:xfrm>
            <a:off x="-933450" y="5162550"/>
            <a:ext cx="13266420" cy="0"/>
          </a:xfrm>
          <a:prstGeom prst="line">
            <a:avLst/>
          </a:prstGeom>
          <a:ln w="47625" cap="flat">
            <a:solidFill>
              <a:srgbClr val="0FB1D8"/>
            </a:solidFill>
            <a:prstDash val="solid"/>
            <a:headEnd type="none" w="sm" len="sm"/>
            <a:tailEnd type="none" w="sm" len="sm"/>
          </a:ln>
        </p:spPr>
        <p:txBody>
          <a:bodyPr/>
          <a:lstStyle/>
          <a:p>
            <a:endParaRPr lang="en-US"/>
          </a:p>
        </p:txBody>
      </p:sp>
      <p:grpSp>
        <p:nvGrpSpPr>
          <p:cNvPr id="3" name="Group 3"/>
          <p:cNvGrpSpPr/>
          <p:nvPr/>
        </p:nvGrpSpPr>
        <p:grpSpPr>
          <a:xfrm>
            <a:off x="15409545" y="1028700"/>
            <a:ext cx="2878455" cy="8229600"/>
            <a:chOff x="0" y="0"/>
            <a:chExt cx="758112" cy="2167467"/>
          </a:xfrm>
        </p:grpSpPr>
        <p:sp>
          <p:nvSpPr>
            <p:cNvPr id="4" name="Freeform 4"/>
            <p:cNvSpPr/>
            <p:nvPr/>
          </p:nvSpPr>
          <p:spPr>
            <a:xfrm>
              <a:off x="0" y="0"/>
              <a:ext cx="758112" cy="2167467"/>
            </a:xfrm>
            <a:custGeom>
              <a:avLst/>
              <a:gdLst/>
              <a:ahLst/>
              <a:cxnLst/>
              <a:rect l="l" t="t" r="r" b="b"/>
              <a:pathLst>
                <a:path w="758112" h="2167467">
                  <a:moveTo>
                    <a:pt x="0" y="0"/>
                  </a:moveTo>
                  <a:lnTo>
                    <a:pt x="758112" y="0"/>
                  </a:lnTo>
                  <a:lnTo>
                    <a:pt x="758112" y="2167467"/>
                  </a:lnTo>
                  <a:lnTo>
                    <a:pt x="0" y="2167467"/>
                  </a:lnTo>
                  <a:close/>
                </a:path>
              </a:pathLst>
            </a:custGeom>
            <a:solidFill>
              <a:srgbClr val="FFFFFF"/>
            </a:solidFill>
          </p:spPr>
          <p:txBody>
            <a:bodyPr/>
            <a:lstStyle/>
            <a:p>
              <a:endParaRPr lang="en-US"/>
            </a:p>
          </p:txBody>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11101791" y="1890987"/>
            <a:ext cx="5390601" cy="6590751"/>
            <a:chOff x="0" y="0"/>
            <a:chExt cx="15880397" cy="19415970"/>
          </a:xfrm>
        </p:grpSpPr>
        <p:sp>
          <p:nvSpPr>
            <p:cNvPr id="7" name="Freeform 7"/>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FDFDFD"/>
            </a:solidFill>
          </p:spPr>
          <p:txBody>
            <a:bodyPr/>
            <a:lstStyle/>
            <a:p>
              <a:endParaRPr lang="en-US"/>
            </a:p>
          </p:txBody>
        </p:sp>
        <p:sp>
          <p:nvSpPr>
            <p:cNvPr id="8" name="Freeform 8"/>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0FB1D8"/>
            </a:solidFill>
          </p:spPr>
          <p:txBody>
            <a:bodyPr/>
            <a:lstStyle/>
            <a:p>
              <a:endParaRPr lang="en-US"/>
            </a:p>
          </p:txBody>
        </p:sp>
      </p:grpSp>
      <p:grpSp>
        <p:nvGrpSpPr>
          <p:cNvPr id="9" name="Group 9"/>
          <p:cNvGrpSpPr/>
          <p:nvPr/>
        </p:nvGrpSpPr>
        <p:grpSpPr>
          <a:xfrm>
            <a:off x="11373974" y="2176462"/>
            <a:ext cx="4846234" cy="6019800"/>
            <a:chOff x="0" y="0"/>
            <a:chExt cx="6461645" cy="8026400"/>
          </a:xfrm>
        </p:grpSpPr>
        <p:pic>
          <p:nvPicPr>
            <p:cNvPr id="10" name="Picture 10"/>
            <p:cNvPicPr>
              <a:picLocks noChangeAspect="1"/>
            </p:cNvPicPr>
            <p:nvPr/>
          </p:nvPicPr>
          <p:blipFill>
            <a:blip r:embed="rId2"/>
            <a:srcRect l="23156" r="23156"/>
            <a:stretch>
              <a:fillRect/>
            </a:stretch>
          </p:blipFill>
          <p:spPr>
            <a:xfrm>
              <a:off x="0" y="0"/>
              <a:ext cx="6461645" cy="8026400"/>
            </a:xfrm>
            <a:prstGeom prst="rect">
              <a:avLst/>
            </a:prstGeom>
          </p:spPr>
        </p:pic>
      </p:grpSp>
      <p:grpSp>
        <p:nvGrpSpPr>
          <p:cNvPr id="11" name="Group 11"/>
          <p:cNvGrpSpPr/>
          <p:nvPr/>
        </p:nvGrpSpPr>
        <p:grpSpPr>
          <a:xfrm>
            <a:off x="3409950" y="0"/>
            <a:ext cx="5734050" cy="10287000"/>
            <a:chOff x="0" y="0"/>
            <a:chExt cx="1510202" cy="2709333"/>
          </a:xfrm>
        </p:grpSpPr>
        <p:sp>
          <p:nvSpPr>
            <p:cNvPr id="12" name="Freeform 12"/>
            <p:cNvSpPr/>
            <p:nvPr/>
          </p:nvSpPr>
          <p:spPr>
            <a:xfrm>
              <a:off x="0" y="0"/>
              <a:ext cx="1510202" cy="2709333"/>
            </a:xfrm>
            <a:custGeom>
              <a:avLst/>
              <a:gdLst/>
              <a:ahLst/>
              <a:cxnLst/>
              <a:rect l="l" t="t" r="r" b="b"/>
              <a:pathLst>
                <a:path w="1510202" h="2709333">
                  <a:moveTo>
                    <a:pt x="0" y="0"/>
                  </a:moveTo>
                  <a:lnTo>
                    <a:pt x="1510202" y="0"/>
                  </a:lnTo>
                  <a:lnTo>
                    <a:pt x="1510202" y="2709333"/>
                  </a:lnTo>
                  <a:lnTo>
                    <a:pt x="0" y="2709333"/>
                  </a:lnTo>
                  <a:close/>
                </a:path>
              </a:pathLst>
            </a:custGeom>
            <a:solidFill>
              <a:srgbClr val="FFFFFF"/>
            </a:solidFill>
          </p:spPr>
          <p:txBody>
            <a:bodyPr/>
            <a:lstStyle/>
            <a:p>
              <a:endParaRPr lang="en-US"/>
            </a:p>
          </p:txBody>
        </p:sp>
        <p:sp>
          <p:nvSpPr>
            <p:cNvPr id="13" name="TextBox 13"/>
            <p:cNvSpPr txBox="1"/>
            <p:nvPr/>
          </p:nvSpPr>
          <p:spPr>
            <a:xfrm>
              <a:off x="0" y="-66675"/>
              <a:ext cx="812800" cy="879475"/>
            </a:xfrm>
            <a:prstGeom prst="rect">
              <a:avLst/>
            </a:prstGeom>
          </p:spPr>
          <p:txBody>
            <a:bodyPr lIns="50800" tIns="50800" rIns="50800" bIns="50800" rtlCol="0" anchor="ctr"/>
            <a:lstStyle/>
            <a:p>
              <a:pPr algn="ctr">
                <a:lnSpc>
                  <a:spcPts val="3360"/>
                </a:lnSpc>
              </a:pPr>
              <a:endParaRPr/>
            </a:p>
          </p:txBody>
        </p:sp>
      </p:grpSp>
      <p:sp>
        <p:nvSpPr>
          <p:cNvPr id="14" name="TextBox 14"/>
          <p:cNvSpPr txBox="1"/>
          <p:nvPr/>
        </p:nvSpPr>
        <p:spPr>
          <a:xfrm>
            <a:off x="3491982" y="1517898"/>
            <a:ext cx="5569986" cy="7184529"/>
          </a:xfrm>
          <a:prstGeom prst="rect">
            <a:avLst/>
          </a:prstGeom>
        </p:spPr>
        <p:txBody>
          <a:bodyPr lIns="0" tIns="0" rIns="0" bIns="0" rtlCol="0" anchor="t">
            <a:spAutoFit/>
          </a:bodyPr>
          <a:lstStyle/>
          <a:p>
            <a:pPr algn="ctr">
              <a:lnSpc>
                <a:spcPts val="10999"/>
              </a:lnSpc>
            </a:pPr>
            <a:r>
              <a:rPr lang="en-US" sz="9999" dirty="0">
                <a:solidFill>
                  <a:srgbClr val="233C7A"/>
                </a:solidFill>
                <a:latin typeface="Heroic Condensed Medium" panose="02000506030000020004" pitchFamily="50" charset="0"/>
              </a:rPr>
              <a:t>THE HEART OF STUDENTS IN ACTION:</a:t>
            </a:r>
          </a:p>
          <a:p>
            <a:pPr marL="0" lvl="0" indent="0" algn="ctr">
              <a:lnSpc>
                <a:spcPts val="10999"/>
              </a:lnSpc>
            </a:pPr>
            <a:r>
              <a:rPr lang="en-US" sz="9999" dirty="0">
                <a:solidFill>
                  <a:srgbClr val="F09021"/>
                </a:solidFill>
                <a:latin typeface="Heroic Condensed Medium" panose="02000506030000020004" pitchFamily="50" charset="0"/>
              </a:rPr>
              <a:t>SERVICE LEARNING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33C7A"/>
        </a:solidFill>
        <a:effectLst/>
      </p:bgPr>
    </p:bg>
    <p:spTree>
      <p:nvGrpSpPr>
        <p:cNvPr id="1" name=""/>
        <p:cNvGrpSpPr/>
        <p:nvPr/>
      </p:nvGrpSpPr>
      <p:grpSpPr>
        <a:xfrm>
          <a:off x="0" y="0"/>
          <a:ext cx="0" cy="0"/>
          <a:chOff x="0" y="0"/>
          <a:chExt cx="0" cy="0"/>
        </a:xfrm>
      </p:grpSpPr>
      <p:sp>
        <p:nvSpPr>
          <p:cNvPr id="2" name="AutoShape 2"/>
          <p:cNvSpPr/>
          <p:nvPr/>
        </p:nvSpPr>
        <p:spPr>
          <a:xfrm>
            <a:off x="9011982" y="-401130"/>
            <a:ext cx="9708270" cy="11089261"/>
          </a:xfrm>
          <a:prstGeom prst="rect">
            <a:avLst/>
          </a:prstGeom>
          <a:solidFill>
            <a:srgbClr val="F8FBFD"/>
          </a:solidFill>
        </p:spPr>
        <p:txBody>
          <a:bodyPr/>
          <a:lstStyle/>
          <a:p>
            <a:endParaRPr lang="en-US"/>
          </a:p>
        </p:txBody>
      </p:sp>
      <p:sp>
        <p:nvSpPr>
          <p:cNvPr id="3" name="TextBox 3"/>
          <p:cNvSpPr txBox="1"/>
          <p:nvPr/>
        </p:nvSpPr>
        <p:spPr>
          <a:xfrm>
            <a:off x="1028700" y="771525"/>
            <a:ext cx="6251417" cy="4847481"/>
          </a:xfrm>
          <a:prstGeom prst="rect">
            <a:avLst/>
          </a:prstGeom>
        </p:spPr>
        <p:txBody>
          <a:bodyPr lIns="0" tIns="0" rIns="0" bIns="0" rtlCol="0" anchor="t">
            <a:spAutoFit/>
          </a:bodyPr>
          <a:lstStyle/>
          <a:p>
            <a:pPr>
              <a:lnSpc>
                <a:spcPts val="12599"/>
              </a:lnSpc>
            </a:pPr>
            <a:r>
              <a:rPr lang="en-US" sz="9999" spc="89" dirty="0">
                <a:solidFill>
                  <a:srgbClr val="F8FBFD"/>
                </a:solidFill>
                <a:latin typeface="Heroic Condensed Medium" panose="02000506030000020004" pitchFamily="50" charset="0"/>
              </a:rPr>
              <a:t>WHAT IS SERVICE-LEARNING? </a:t>
            </a:r>
          </a:p>
          <a:p>
            <a:pPr>
              <a:lnSpc>
                <a:spcPts val="12599"/>
              </a:lnSpc>
            </a:pPr>
            <a:endParaRPr lang="en-US" sz="9999" spc="89" dirty="0">
              <a:solidFill>
                <a:srgbClr val="F8FBFD"/>
              </a:solidFill>
              <a:latin typeface="Heroic Condensed Medium" panose="02000506030000020004" pitchFamily="50" charset="0"/>
            </a:endParaRPr>
          </a:p>
        </p:txBody>
      </p:sp>
      <p:sp>
        <p:nvSpPr>
          <p:cNvPr id="4" name="AutoShape 4"/>
          <p:cNvSpPr/>
          <p:nvPr/>
        </p:nvSpPr>
        <p:spPr>
          <a:xfrm>
            <a:off x="1028700" y="6438440"/>
            <a:ext cx="4436739" cy="173843"/>
          </a:xfrm>
          <a:prstGeom prst="rect">
            <a:avLst/>
          </a:prstGeom>
          <a:solidFill>
            <a:srgbClr val="F5BA20"/>
          </a:solidFill>
        </p:spPr>
        <p:txBody>
          <a:bodyPr/>
          <a:lstStyle/>
          <a:p>
            <a:endParaRPr lang="en-US"/>
          </a:p>
        </p:txBody>
      </p:sp>
      <p:sp>
        <p:nvSpPr>
          <p:cNvPr id="5" name="TextBox 5"/>
          <p:cNvSpPr txBox="1"/>
          <p:nvPr/>
        </p:nvSpPr>
        <p:spPr>
          <a:xfrm>
            <a:off x="10013397" y="771525"/>
            <a:ext cx="7646771" cy="4952901"/>
          </a:xfrm>
          <a:prstGeom prst="rect">
            <a:avLst/>
          </a:prstGeom>
        </p:spPr>
        <p:txBody>
          <a:bodyPr lIns="0" tIns="0" rIns="0" bIns="0" rtlCol="0" anchor="t">
            <a:spAutoFit/>
          </a:bodyPr>
          <a:lstStyle/>
          <a:p>
            <a:pPr>
              <a:lnSpc>
                <a:spcPts val="12599"/>
              </a:lnSpc>
            </a:pPr>
            <a:r>
              <a:rPr lang="en-US" sz="9999" spc="89" dirty="0">
                <a:solidFill>
                  <a:srgbClr val="233C7A"/>
                </a:solidFill>
                <a:latin typeface="Heroic Condensed Medium" panose="02000506030000020004" pitchFamily="50" charset="0"/>
              </a:rPr>
              <a:t>HOW IS IT DIFFERENT FROM COMMUNITY SERVICE?</a:t>
            </a:r>
          </a:p>
        </p:txBody>
      </p:sp>
      <p:sp>
        <p:nvSpPr>
          <p:cNvPr id="6" name="AutoShape 6"/>
          <p:cNvSpPr/>
          <p:nvPr/>
        </p:nvSpPr>
        <p:spPr>
          <a:xfrm>
            <a:off x="10013397" y="6438440"/>
            <a:ext cx="4436739" cy="173843"/>
          </a:xfrm>
          <a:prstGeom prst="rect">
            <a:avLst/>
          </a:prstGeom>
          <a:solidFill>
            <a:srgbClr val="F5BA20"/>
          </a:solid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97982" y="3681606"/>
            <a:ext cx="2462383" cy="4758456"/>
            <a:chOff x="0" y="0"/>
            <a:chExt cx="633159" cy="1223554"/>
          </a:xfrm>
        </p:grpSpPr>
        <p:sp>
          <p:nvSpPr>
            <p:cNvPr id="3" name="Freeform 3"/>
            <p:cNvSpPr/>
            <p:nvPr/>
          </p:nvSpPr>
          <p:spPr>
            <a:xfrm>
              <a:off x="0" y="0"/>
              <a:ext cx="633159" cy="1223554"/>
            </a:xfrm>
            <a:custGeom>
              <a:avLst/>
              <a:gdLst/>
              <a:ahLst/>
              <a:cxnLst/>
              <a:rect l="l" t="t" r="r" b="b"/>
              <a:pathLst>
                <a:path w="633159" h="1223554">
                  <a:moveTo>
                    <a:pt x="211167" y="1204485"/>
                  </a:moveTo>
                  <a:cubicBezTo>
                    <a:pt x="243627" y="1215999"/>
                    <a:pt x="280531" y="1223554"/>
                    <a:pt x="316750" y="1223554"/>
                  </a:cubicBezTo>
                  <a:cubicBezTo>
                    <a:pt x="352970" y="1223554"/>
                    <a:pt x="387823" y="1217077"/>
                    <a:pt x="419941" y="1205563"/>
                  </a:cubicBezTo>
                  <a:cubicBezTo>
                    <a:pt x="420626" y="1205204"/>
                    <a:pt x="421309" y="1205204"/>
                    <a:pt x="421992" y="1204844"/>
                  </a:cubicBezTo>
                  <a:cubicBezTo>
                    <a:pt x="542610" y="1158789"/>
                    <a:pt x="631450" y="1037175"/>
                    <a:pt x="633159" y="885928"/>
                  </a:cubicBezTo>
                  <a:lnTo>
                    <a:pt x="633159" y="0"/>
                  </a:lnTo>
                  <a:lnTo>
                    <a:pt x="0" y="0"/>
                  </a:lnTo>
                  <a:lnTo>
                    <a:pt x="0" y="885270"/>
                  </a:lnTo>
                  <a:cubicBezTo>
                    <a:pt x="1708" y="1037894"/>
                    <a:pt x="89182" y="1159509"/>
                    <a:pt x="211167" y="1204485"/>
                  </a:cubicBezTo>
                  <a:close/>
                </a:path>
              </a:pathLst>
            </a:custGeom>
            <a:solidFill>
              <a:srgbClr val="233C7A"/>
            </a:solidFill>
          </p:spPr>
          <p:txBody>
            <a:bodyPr/>
            <a:lstStyle/>
            <a:p>
              <a:endParaRPr lang="en-US"/>
            </a:p>
          </p:txBody>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57384" y="3361046"/>
            <a:ext cx="2543580" cy="254358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FBF9"/>
            </a:solidFill>
            <a:ln w="95250">
              <a:solidFill>
                <a:srgbClr val="0FB1D8"/>
              </a:solidFill>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79534" y="4414763"/>
            <a:ext cx="2099280" cy="604589"/>
          </a:xfrm>
          <a:prstGeom prst="rect">
            <a:avLst/>
          </a:prstGeom>
        </p:spPr>
        <p:txBody>
          <a:bodyPr lIns="0" tIns="0" rIns="0" bIns="0" rtlCol="0" anchor="t">
            <a:spAutoFit/>
          </a:bodyPr>
          <a:lstStyle/>
          <a:p>
            <a:pPr algn="ctr">
              <a:lnSpc>
                <a:spcPts val="4465"/>
              </a:lnSpc>
            </a:pPr>
            <a:r>
              <a:rPr lang="en-US" sz="4465">
                <a:solidFill>
                  <a:srgbClr val="233C7A"/>
                </a:solidFill>
                <a:latin typeface="Heroic Condensed Medium" panose="02000506030000020004" pitchFamily="50" charset="0"/>
              </a:rPr>
              <a:t>PREPARE</a:t>
            </a:r>
          </a:p>
        </p:txBody>
      </p:sp>
      <p:sp>
        <p:nvSpPr>
          <p:cNvPr id="9" name="TextBox 9"/>
          <p:cNvSpPr txBox="1"/>
          <p:nvPr/>
        </p:nvSpPr>
        <p:spPr>
          <a:xfrm>
            <a:off x="994249" y="6313199"/>
            <a:ext cx="1869849" cy="1278097"/>
          </a:xfrm>
          <a:prstGeom prst="rect">
            <a:avLst/>
          </a:prstGeom>
        </p:spPr>
        <p:txBody>
          <a:bodyPr lIns="0" tIns="0" rIns="0" bIns="0" rtlCol="0" anchor="t">
            <a:spAutoFit/>
          </a:bodyPr>
          <a:lstStyle/>
          <a:p>
            <a:pPr algn="ctr">
              <a:lnSpc>
                <a:spcPts val="3429"/>
              </a:lnSpc>
            </a:pPr>
            <a:r>
              <a:rPr lang="en-US" sz="2143" dirty="0">
                <a:solidFill>
                  <a:srgbClr val="FFFFFF"/>
                </a:solidFill>
                <a:latin typeface="Tisa Sans OT" panose="020B0504020201020104" pitchFamily="34" charset="0"/>
              </a:rPr>
              <a:t>Prepare to serve your community</a:t>
            </a:r>
          </a:p>
        </p:txBody>
      </p:sp>
      <p:grpSp>
        <p:nvGrpSpPr>
          <p:cNvPr id="10" name="Group 10"/>
          <p:cNvGrpSpPr/>
          <p:nvPr/>
        </p:nvGrpSpPr>
        <p:grpSpPr>
          <a:xfrm rot="-10800000">
            <a:off x="3581715" y="3685678"/>
            <a:ext cx="2462383" cy="4758456"/>
            <a:chOff x="0" y="0"/>
            <a:chExt cx="633159" cy="1223554"/>
          </a:xfrm>
        </p:grpSpPr>
        <p:sp>
          <p:nvSpPr>
            <p:cNvPr id="11" name="Freeform 11"/>
            <p:cNvSpPr/>
            <p:nvPr/>
          </p:nvSpPr>
          <p:spPr>
            <a:xfrm>
              <a:off x="0" y="0"/>
              <a:ext cx="633159" cy="1223554"/>
            </a:xfrm>
            <a:custGeom>
              <a:avLst/>
              <a:gdLst/>
              <a:ahLst/>
              <a:cxnLst/>
              <a:rect l="l" t="t" r="r" b="b"/>
              <a:pathLst>
                <a:path w="633159" h="1223554">
                  <a:moveTo>
                    <a:pt x="211167" y="1204485"/>
                  </a:moveTo>
                  <a:cubicBezTo>
                    <a:pt x="243627" y="1215999"/>
                    <a:pt x="280531" y="1223554"/>
                    <a:pt x="316750" y="1223554"/>
                  </a:cubicBezTo>
                  <a:cubicBezTo>
                    <a:pt x="352970" y="1223554"/>
                    <a:pt x="387823" y="1217077"/>
                    <a:pt x="419941" y="1205563"/>
                  </a:cubicBezTo>
                  <a:cubicBezTo>
                    <a:pt x="420626" y="1205204"/>
                    <a:pt x="421309" y="1205204"/>
                    <a:pt x="421992" y="1204844"/>
                  </a:cubicBezTo>
                  <a:cubicBezTo>
                    <a:pt x="542610" y="1158789"/>
                    <a:pt x="631450" y="1037175"/>
                    <a:pt x="633159" y="885928"/>
                  </a:cubicBezTo>
                  <a:lnTo>
                    <a:pt x="633159" y="0"/>
                  </a:lnTo>
                  <a:lnTo>
                    <a:pt x="0" y="0"/>
                  </a:lnTo>
                  <a:lnTo>
                    <a:pt x="0" y="885270"/>
                  </a:lnTo>
                  <a:cubicBezTo>
                    <a:pt x="1708" y="1037894"/>
                    <a:pt x="89182" y="1159509"/>
                    <a:pt x="211167" y="1204485"/>
                  </a:cubicBezTo>
                  <a:close/>
                </a:path>
              </a:pathLst>
            </a:custGeom>
            <a:solidFill>
              <a:srgbClr val="233C7A"/>
            </a:solidFill>
          </p:spPr>
          <p:txBody>
            <a:bodyPr/>
            <a:lstStyle/>
            <a:p>
              <a:endParaRPr lang="en-US"/>
            </a:p>
          </p:txBody>
        </p:sp>
        <p:sp>
          <p:nvSpPr>
            <p:cNvPr id="12" name="TextBox 12"/>
            <p:cNvSpPr txBox="1"/>
            <p:nvPr/>
          </p:nvSpPr>
          <p:spPr>
            <a:xfrm>
              <a:off x="0" y="-38100"/>
              <a:ext cx="660400" cy="723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541116" y="3365118"/>
            <a:ext cx="2543580" cy="254358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FBF9"/>
            </a:solidFill>
            <a:ln w="95250">
              <a:solidFill>
                <a:srgbClr val="0FB1D8"/>
              </a:solidFill>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763266" y="4418835"/>
            <a:ext cx="2099280" cy="604589"/>
          </a:xfrm>
          <a:prstGeom prst="rect">
            <a:avLst/>
          </a:prstGeom>
        </p:spPr>
        <p:txBody>
          <a:bodyPr lIns="0" tIns="0" rIns="0" bIns="0" rtlCol="0" anchor="t">
            <a:spAutoFit/>
          </a:bodyPr>
          <a:lstStyle/>
          <a:p>
            <a:pPr algn="ctr">
              <a:lnSpc>
                <a:spcPts val="4465"/>
              </a:lnSpc>
            </a:pPr>
            <a:r>
              <a:rPr lang="en-US" sz="4465">
                <a:solidFill>
                  <a:srgbClr val="233C7A"/>
                </a:solidFill>
                <a:latin typeface="Heroic Condensed Medium" panose="02000506030000020004" pitchFamily="50" charset="0"/>
              </a:rPr>
              <a:t>INVESTIGATE</a:t>
            </a:r>
          </a:p>
        </p:txBody>
      </p:sp>
      <p:sp>
        <p:nvSpPr>
          <p:cNvPr id="17" name="TextBox 17"/>
          <p:cNvSpPr txBox="1"/>
          <p:nvPr/>
        </p:nvSpPr>
        <p:spPr>
          <a:xfrm>
            <a:off x="3877981" y="6317271"/>
            <a:ext cx="1869849" cy="1278097"/>
          </a:xfrm>
          <a:prstGeom prst="rect">
            <a:avLst/>
          </a:prstGeom>
        </p:spPr>
        <p:txBody>
          <a:bodyPr lIns="0" tIns="0" rIns="0" bIns="0" rtlCol="0" anchor="t">
            <a:spAutoFit/>
          </a:bodyPr>
          <a:lstStyle/>
          <a:p>
            <a:pPr algn="ctr">
              <a:lnSpc>
                <a:spcPts val="3429"/>
              </a:lnSpc>
            </a:pPr>
            <a:r>
              <a:rPr lang="en-US" sz="2143" dirty="0">
                <a:solidFill>
                  <a:srgbClr val="FFFFFF"/>
                </a:solidFill>
                <a:latin typeface="Tisa Sans OT" panose="020B0504020201020104" pitchFamily="34" charset="0"/>
              </a:rPr>
              <a:t>Investigate community needs</a:t>
            </a:r>
          </a:p>
        </p:txBody>
      </p:sp>
      <p:grpSp>
        <p:nvGrpSpPr>
          <p:cNvPr id="18" name="Group 18"/>
          <p:cNvGrpSpPr/>
          <p:nvPr/>
        </p:nvGrpSpPr>
        <p:grpSpPr>
          <a:xfrm rot="-10800000">
            <a:off x="6468195" y="3685678"/>
            <a:ext cx="2462383" cy="4758456"/>
            <a:chOff x="0" y="0"/>
            <a:chExt cx="633159" cy="1223554"/>
          </a:xfrm>
        </p:grpSpPr>
        <p:sp>
          <p:nvSpPr>
            <p:cNvPr id="19" name="Freeform 19"/>
            <p:cNvSpPr/>
            <p:nvPr/>
          </p:nvSpPr>
          <p:spPr>
            <a:xfrm>
              <a:off x="0" y="0"/>
              <a:ext cx="633159" cy="1223554"/>
            </a:xfrm>
            <a:custGeom>
              <a:avLst/>
              <a:gdLst/>
              <a:ahLst/>
              <a:cxnLst/>
              <a:rect l="l" t="t" r="r" b="b"/>
              <a:pathLst>
                <a:path w="633159" h="1223554">
                  <a:moveTo>
                    <a:pt x="211167" y="1204485"/>
                  </a:moveTo>
                  <a:cubicBezTo>
                    <a:pt x="243627" y="1215999"/>
                    <a:pt x="280531" y="1223554"/>
                    <a:pt x="316750" y="1223554"/>
                  </a:cubicBezTo>
                  <a:cubicBezTo>
                    <a:pt x="352970" y="1223554"/>
                    <a:pt x="387823" y="1217077"/>
                    <a:pt x="419941" y="1205563"/>
                  </a:cubicBezTo>
                  <a:cubicBezTo>
                    <a:pt x="420626" y="1205204"/>
                    <a:pt x="421309" y="1205204"/>
                    <a:pt x="421992" y="1204844"/>
                  </a:cubicBezTo>
                  <a:cubicBezTo>
                    <a:pt x="542610" y="1158789"/>
                    <a:pt x="631450" y="1037175"/>
                    <a:pt x="633159" y="885928"/>
                  </a:cubicBezTo>
                  <a:lnTo>
                    <a:pt x="633159" y="0"/>
                  </a:lnTo>
                  <a:lnTo>
                    <a:pt x="0" y="0"/>
                  </a:lnTo>
                  <a:lnTo>
                    <a:pt x="0" y="885270"/>
                  </a:lnTo>
                  <a:cubicBezTo>
                    <a:pt x="1708" y="1037894"/>
                    <a:pt x="89182" y="1159509"/>
                    <a:pt x="211167" y="1204485"/>
                  </a:cubicBezTo>
                  <a:close/>
                </a:path>
              </a:pathLst>
            </a:custGeom>
            <a:solidFill>
              <a:srgbClr val="233C7A"/>
            </a:solidFill>
          </p:spPr>
          <p:txBody>
            <a:bodyPr/>
            <a:lstStyle/>
            <a:p>
              <a:endParaRPr lang="en-US"/>
            </a:p>
          </p:txBody>
        </p:sp>
        <p:sp>
          <p:nvSpPr>
            <p:cNvPr id="20" name="TextBox 20"/>
            <p:cNvSpPr txBox="1"/>
            <p:nvPr/>
          </p:nvSpPr>
          <p:spPr>
            <a:xfrm>
              <a:off x="0" y="-38100"/>
              <a:ext cx="660400" cy="7239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427596" y="3365118"/>
            <a:ext cx="2543580" cy="254358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FBF9"/>
            </a:solidFill>
            <a:ln w="95250">
              <a:solidFill>
                <a:srgbClr val="0FB1D8"/>
              </a:solidFill>
            </a:ln>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6649746" y="4418835"/>
            <a:ext cx="2099280" cy="604589"/>
          </a:xfrm>
          <a:prstGeom prst="rect">
            <a:avLst/>
          </a:prstGeom>
        </p:spPr>
        <p:txBody>
          <a:bodyPr lIns="0" tIns="0" rIns="0" bIns="0" rtlCol="0" anchor="t">
            <a:spAutoFit/>
          </a:bodyPr>
          <a:lstStyle/>
          <a:p>
            <a:pPr algn="ctr">
              <a:lnSpc>
                <a:spcPts val="4465"/>
              </a:lnSpc>
            </a:pPr>
            <a:r>
              <a:rPr lang="en-US" sz="4465">
                <a:solidFill>
                  <a:srgbClr val="233C7A"/>
                </a:solidFill>
                <a:latin typeface="Heroic Condensed Medium" panose="02000506030000020004" pitchFamily="50" charset="0"/>
              </a:rPr>
              <a:t>EXECUTE</a:t>
            </a:r>
          </a:p>
        </p:txBody>
      </p:sp>
      <p:sp>
        <p:nvSpPr>
          <p:cNvPr id="25" name="TextBox 25"/>
          <p:cNvSpPr txBox="1"/>
          <p:nvPr/>
        </p:nvSpPr>
        <p:spPr>
          <a:xfrm>
            <a:off x="6764461" y="6317271"/>
            <a:ext cx="1869849" cy="1711849"/>
          </a:xfrm>
          <a:prstGeom prst="rect">
            <a:avLst/>
          </a:prstGeom>
        </p:spPr>
        <p:txBody>
          <a:bodyPr lIns="0" tIns="0" rIns="0" bIns="0" rtlCol="0" anchor="t">
            <a:spAutoFit/>
          </a:bodyPr>
          <a:lstStyle/>
          <a:p>
            <a:pPr algn="ctr">
              <a:lnSpc>
                <a:spcPts val="3429"/>
              </a:lnSpc>
            </a:pPr>
            <a:r>
              <a:rPr lang="en-US" sz="2143" dirty="0">
                <a:solidFill>
                  <a:srgbClr val="FFFFFF"/>
                </a:solidFill>
                <a:latin typeface="Tisa Sans OT" panose="020B0504020201020104" pitchFamily="34" charset="0"/>
              </a:rPr>
              <a:t>Execute and capacity build high-quality service project</a:t>
            </a:r>
          </a:p>
        </p:txBody>
      </p:sp>
      <p:grpSp>
        <p:nvGrpSpPr>
          <p:cNvPr id="26" name="Group 26"/>
          <p:cNvGrpSpPr/>
          <p:nvPr/>
        </p:nvGrpSpPr>
        <p:grpSpPr>
          <a:xfrm rot="-10800000">
            <a:off x="9354675" y="3689749"/>
            <a:ext cx="2462383" cy="4758456"/>
            <a:chOff x="0" y="0"/>
            <a:chExt cx="633159" cy="1223554"/>
          </a:xfrm>
        </p:grpSpPr>
        <p:sp>
          <p:nvSpPr>
            <p:cNvPr id="27" name="Freeform 27"/>
            <p:cNvSpPr/>
            <p:nvPr/>
          </p:nvSpPr>
          <p:spPr>
            <a:xfrm>
              <a:off x="0" y="0"/>
              <a:ext cx="633159" cy="1223554"/>
            </a:xfrm>
            <a:custGeom>
              <a:avLst/>
              <a:gdLst/>
              <a:ahLst/>
              <a:cxnLst/>
              <a:rect l="l" t="t" r="r" b="b"/>
              <a:pathLst>
                <a:path w="633159" h="1223554">
                  <a:moveTo>
                    <a:pt x="211167" y="1204485"/>
                  </a:moveTo>
                  <a:cubicBezTo>
                    <a:pt x="243627" y="1215999"/>
                    <a:pt x="280531" y="1223554"/>
                    <a:pt x="316750" y="1223554"/>
                  </a:cubicBezTo>
                  <a:cubicBezTo>
                    <a:pt x="352970" y="1223554"/>
                    <a:pt x="387823" y="1217077"/>
                    <a:pt x="419941" y="1205563"/>
                  </a:cubicBezTo>
                  <a:cubicBezTo>
                    <a:pt x="420626" y="1205204"/>
                    <a:pt x="421309" y="1205204"/>
                    <a:pt x="421992" y="1204844"/>
                  </a:cubicBezTo>
                  <a:cubicBezTo>
                    <a:pt x="542610" y="1158789"/>
                    <a:pt x="631450" y="1037175"/>
                    <a:pt x="633159" y="885928"/>
                  </a:cubicBezTo>
                  <a:lnTo>
                    <a:pt x="633159" y="0"/>
                  </a:lnTo>
                  <a:lnTo>
                    <a:pt x="0" y="0"/>
                  </a:lnTo>
                  <a:lnTo>
                    <a:pt x="0" y="885270"/>
                  </a:lnTo>
                  <a:cubicBezTo>
                    <a:pt x="1708" y="1037894"/>
                    <a:pt x="89182" y="1159509"/>
                    <a:pt x="211167" y="1204485"/>
                  </a:cubicBezTo>
                  <a:close/>
                </a:path>
              </a:pathLst>
            </a:custGeom>
            <a:solidFill>
              <a:srgbClr val="233C7A"/>
            </a:solidFill>
          </p:spPr>
          <p:txBody>
            <a:bodyPr/>
            <a:lstStyle/>
            <a:p>
              <a:endParaRPr lang="en-US"/>
            </a:p>
          </p:txBody>
        </p:sp>
        <p:sp>
          <p:nvSpPr>
            <p:cNvPr id="28" name="TextBox 28"/>
            <p:cNvSpPr txBox="1"/>
            <p:nvPr/>
          </p:nvSpPr>
          <p:spPr>
            <a:xfrm>
              <a:off x="0" y="-38100"/>
              <a:ext cx="660400" cy="7239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9314076" y="3369189"/>
            <a:ext cx="2543580" cy="2543580"/>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FBF9"/>
            </a:solidFill>
            <a:ln w="95250">
              <a:solidFill>
                <a:srgbClr val="0FB1D8"/>
              </a:solidFill>
            </a:ln>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9536226" y="4422907"/>
            <a:ext cx="2099280" cy="604589"/>
          </a:xfrm>
          <a:prstGeom prst="rect">
            <a:avLst/>
          </a:prstGeom>
        </p:spPr>
        <p:txBody>
          <a:bodyPr lIns="0" tIns="0" rIns="0" bIns="0" rtlCol="0" anchor="t">
            <a:spAutoFit/>
          </a:bodyPr>
          <a:lstStyle/>
          <a:p>
            <a:pPr algn="ctr">
              <a:lnSpc>
                <a:spcPts val="4465"/>
              </a:lnSpc>
            </a:pPr>
            <a:r>
              <a:rPr lang="en-US" sz="4465">
                <a:solidFill>
                  <a:srgbClr val="233C7A"/>
                </a:solidFill>
                <a:latin typeface="Heroic Condensed Medium" panose="02000506030000020004" pitchFamily="50" charset="0"/>
              </a:rPr>
              <a:t>REFLECT</a:t>
            </a:r>
          </a:p>
        </p:txBody>
      </p:sp>
      <p:sp>
        <p:nvSpPr>
          <p:cNvPr id="33" name="TextBox 33"/>
          <p:cNvSpPr txBox="1"/>
          <p:nvPr/>
        </p:nvSpPr>
        <p:spPr>
          <a:xfrm>
            <a:off x="9650941" y="6321343"/>
            <a:ext cx="1869849" cy="844344"/>
          </a:xfrm>
          <a:prstGeom prst="rect">
            <a:avLst/>
          </a:prstGeom>
        </p:spPr>
        <p:txBody>
          <a:bodyPr lIns="0" tIns="0" rIns="0" bIns="0" rtlCol="0" anchor="t">
            <a:spAutoFit/>
          </a:bodyPr>
          <a:lstStyle/>
          <a:p>
            <a:pPr algn="ctr">
              <a:lnSpc>
                <a:spcPts val="3429"/>
              </a:lnSpc>
            </a:pPr>
            <a:r>
              <a:rPr lang="en-US" sz="2143" dirty="0">
                <a:solidFill>
                  <a:srgbClr val="FFFFFF"/>
                </a:solidFill>
                <a:latin typeface="Tisa Sans OT" panose="020B0504020201020104" pitchFamily="34" charset="0"/>
              </a:rPr>
              <a:t>Evaluate success</a:t>
            </a:r>
          </a:p>
        </p:txBody>
      </p:sp>
      <p:grpSp>
        <p:nvGrpSpPr>
          <p:cNvPr id="34" name="Group 34"/>
          <p:cNvGrpSpPr/>
          <p:nvPr/>
        </p:nvGrpSpPr>
        <p:grpSpPr>
          <a:xfrm rot="-10800000">
            <a:off x="12241155" y="3681606"/>
            <a:ext cx="2462383" cy="4758456"/>
            <a:chOff x="0" y="0"/>
            <a:chExt cx="633159" cy="1223554"/>
          </a:xfrm>
        </p:grpSpPr>
        <p:sp>
          <p:nvSpPr>
            <p:cNvPr id="35" name="Freeform 35"/>
            <p:cNvSpPr/>
            <p:nvPr/>
          </p:nvSpPr>
          <p:spPr>
            <a:xfrm>
              <a:off x="0" y="0"/>
              <a:ext cx="633159" cy="1223554"/>
            </a:xfrm>
            <a:custGeom>
              <a:avLst/>
              <a:gdLst/>
              <a:ahLst/>
              <a:cxnLst/>
              <a:rect l="l" t="t" r="r" b="b"/>
              <a:pathLst>
                <a:path w="633159" h="1223554">
                  <a:moveTo>
                    <a:pt x="211167" y="1204485"/>
                  </a:moveTo>
                  <a:cubicBezTo>
                    <a:pt x="243627" y="1215999"/>
                    <a:pt x="280531" y="1223554"/>
                    <a:pt x="316750" y="1223554"/>
                  </a:cubicBezTo>
                  <a:cubicBezTo>
                    <a:pt x="352970" y="1223554"/>
                    <a:pt x="387823" y="1217077"/>
                    <a:pt x="419941" y="1205563"/>
                  </a:cubicBezTo>
                  <a:cubicBezTo>
                    <a:pt x="420626" y="1205204"/>
                    <a:pt x="421309" y="1205204"/>
                    <a:pt x="421992" y="1204844"/>
                  </a:cubicBezTo>
                  <a:cubicBezTo>
                    <a:pt x="542610" y="1158789"/>
                    <a:pt x="631450" y="1037175"/>
                    <a:pt x="633159" y="885928"/>
                  </a:cubicBezTo>
                  <a:lnTo>
                    <a:pt x="633159" y="0"/>
                  </a:lnTo>
                  <a:lnTo>
                    <a:pt x="0" y="0"/>
                  </a:lnTo>
                  <a:lnTo>
                    <a:pt x="0" y="885270"/>
                  </a:lnTo>
                  <a:cubicBezTo>
                    <a:pt x="1708" y="1037894"/>
                    <a:pt x="89182" y="1159509"/>
                    <a:pt x="211167" y="1204485"/>
                  </a:cubicBezTo>
                  <a:close/>
                </a:path>
              </a:pathLst>
            </a:custGeom>
            <a:solidFill>
              <a:srgbClr val="233C7A"/>
            </a:solidFill>
          </p:spPr>
          <p:txBody>
            <a:bodyPr/>
            <a:lstStyle/>
            <a:p>
              <a:endParaRPr lang="en-US"/>
            </a:p>
          </p:txBody>
        </p:sp>
        <p:sp>
          <p:nvSpPr>
            <p:cNvPr id="36" name="TextBox 36"/>
            <p:cNvSpPr txBox="1"/>
            <p:nvPr/>
          </p:nvSpPr>
          <p:spPr>
            <a:xfrm>
              <a:off x="0" y="-38100"/>
              <a:ext cx="660400" cy="7239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12200556" y="3361046"/>
            <a:ext cx="2543580" cy="2543580"/>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FBF9"/>
            </a:solidFill>
            <a:ln w="95250">
              <a:solidFill>
                <a:srgbClr val="0FB1D8"/>
              </a:solidFill>
            </a:ln>
          </p:spPr>
          <p:txBody>
            <a:bodyPr/>
            <a:lstStyle/>
            <a:p>
              <a:endParaRPr lang="en-US"/>
            </a:p>
          </p:txBody>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12422706" y="4414763"/>
            <a:ext cx="2099280" cy="604589"/>
          </a:xfrm>
          <a:prstGeom prst="rect">
            <a:avLst/>
          </a:prstGeom>
        </p:spPr>
        <p:txBody>
          <a:bodyPr lIns="0" tIns="0" rIns="0" bIns="0" rtlCol="0" anchor="t">
            <a:spAutoFit/>
          </a:bodyPr>
          <a:lstStyle/>
          <a:p>
            <a:pPr algn="ctr">
              <a:lnSpc>
                <a:spcPts val="4465"/>
              </a:lnSpc>
            </a:pPr>
            <a:r>
              <a:rPr lang="en-US" sz="4465">
                <a:solidFill>
                  <a:srgbClr val="233C7A"/>
                </a:solidFill>
                <a:latin typeface="Heroic Condensed Medium" panose="02000506030000020004" pitchFamily="50" charset="0"/>
              </a:rPr>
              <a:t>SHARE</a:t>
            </a:r>
          </a:p>
        </p:txBody>
      </p:sp>
      <p:sp>
        <p:nvSpPr>
          <p:cNvPr id="41" name="TextBox 41"/>
          <p:cNvSpPr txBox="1"/>
          <p:nvPr/>
        </p:nvSpPr>
        <p:spPr>
          <a:xfrm>
            <a:off x="12537421" y="6313199"/>
            <a:ext cx="1869849" cy="2145602"/>
          </a:xfrm>
          <a:prstGeom prst="rect">
            <a:avLst/>
          </a:prstGeom>
        </p:spPr>
        <p:txBody>
          <a:bodyPr lIns="0" tIns="0" rIns="0" bIns="0" rtlCol="0" anchor="t">
            <a:spAutoFit/>
          </a:bodyPr>
          <a:lstStyle/>
          <a:p>
            <a:pPr algn="ctr">
              <a:lnSpc>
                <a:spcPts val="3429"/>
              </a:lnSpc>
            </a:pPr>
            <a:r>
              <a:rPr lang="en-US" sz="2143" dirty="0">
                <a:solidFill>
                  <a:srgbClr val="FFFFFF"/>
                </a:solidFill>
                <a:latin typeface="Tisa Sans OT" panose="020B0504020201020104" pitchFamily="34" charset="0"/>
              </a:rPr>
              <a:t>Tell service stories and expand the mission</a:t>
            </a:r>
          </a:p>
          <a:p>
            <a:pPr algn="ctr">
              <a:lnSpc>
                <a:spcPts val="3429"/>
              </a:lnSpc>
            </a:pPr>
            <a:endParaRPr lang="en-US" sz="2143" dirty="0">
              <a:solidFill>
                <a:srgbClr val="FFFFFF"/>
              </a:solidFill>
              <a:latin typeface="Tisa Sans OT" panose="020B0504020201020104" pitchFamily="34" charset="0"/>
            </a:endParaRPr>
          </a:p>
        </p:txBody>
      </p:sp>
      <p:grpSp>
        <p:nvGrpSpPr>
          <p:cNvPr id="42" name="Group 42"/>
          <p:cNvGrpSpPr/>
          <p:nvPr/>
        </p:nvGrpSpPr>
        <p:grpSpPr>
          <a:xfrm rot="-10800000">
            <a:off x="15127634" y="3685678"/>
            <a:ext cx="2462383" cy="4758456"/>
            <a:chOff x="0" y="0"/>
            <a:chExt cx="633159" cy="1223554"/>
          </a:xfrm>
        </p:grpSpPr>
        <p:sp>
          <p:nvSpPr>
            <p:cNvPr id="43" name="Freeform 43"/>
            <p:cNvSpPr/>
            <p:nvPr/>
          </p:nvSpPr>
          <p:spPr>
            <a:xfrm>
              <a:off x="0" y="0"/>
              <a:ext cx="633159" cy="1223554"/>
            </a:xfrm>
            <a:custGeom>
              <a:avLst/>
              <a:gdLst/>
              <a:ahLst/>
              <a:cxnLst/>
              <a:rect l="l" t="t" r="r" b="b"/>
              <a:pathLst>
                <a:path w="633159" h="1223554">
                  <a:moveTo>
                    <a:pt x="211167" y="1204485"/>
                  </a:moveTo>
                  <a:cubicBezTo>
                    <a:pt x="243627" y="1215999"/>
                    <a:pt x="280531" y="1223554"/>
                    <a:pt x="316750" y="1223554"/>
                  </a:cubicBezTo>
                  <a:cubicBezTo>
                    <a:pt x="352970" y="1223554"/>
                    <a:pt x="387823" y="1217077"/>
                    <a:pt x="419941" y="1205563"/>
                  </a:cubicBezTo>
                  <a:cubicBezTo>
                    <a:pt x="420626" y="1205204"/>
                    <a:pt x="421309" y="1205204"/>
                    <a:pt x="421992" y="1204844"/>
                  </a:cubicBezTo>
                  <a:cubicBezTo>
                    <a:pt x="542610" y="1158789"/>
                    <a:pt x="631450" y="1037175"/>
                    <a:pt x="633159" y="885928"/>
                  </a:cubicBezTo>
                  <a:lnTo>
                    <a:pt x="633159" y="0"/>
                  </a:lnTo>
                  <a:lnTo>
                    <a:pt x="0" y="0"/>
                  </a:lnTo>
                  <a:lnTo>
                    <a:pt x="0" y="885270"/>
                  </a:lnTo>
                  <a:cubicBezTo>
                    <a:pt x="1708" y="1037894"/>
                    <a:pt x="89182" y="1159509"/>
                    <a:pt x="211167" y="1204485"/>
                  </a:cubicBezTo>
                  <a:close/>
                </a:path>
              </a:pathLst>
            </a:custGeom>
            <a:solidFill>
              <a:srgbClr val="233C7A"/>
            </a:solidFill>
          </p:spPr>
          <p:txBody>
            <a:bodyPr/>
            <a:lstStyle/>
            <a:p>
              <a:endParaRPr lang="en-US"/>
            </a:p>
          </p:txBody>
        </p:sp>
        <p:sp>
          <p:nvSpPr>
            <p:cNvPr id="44" name="TextBox 44"/>
            <p:cNvSpPr txBox="1"/>
            <p:nvPr/>
          </p:nvSpPr>
          <p:spPr>
            <a:xfrm>
              <a:off x="0" y="-38100"/>
              <a:ext cx="660400" cy="7239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5087036" y="3365118"/>
            <a:ext cx="2543580" cy="2543580"/>
            <a:chOff x="0" y="0"/>
            <a:chExt cx="812800" cy="812800"/>
          </a:xfrm>
        </p:grpSpPr>
        <p:sp>
          <p:nvSpPr>
            <p:cNvPr id="46" name="Freeform 4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FBF9"/>
            </a:solidFill>
            <a:ln w="95250">
              <a:solidFill>
                <a:srgbClr val="0FB1D8"/>
              </a:solidFill>
            </a:ln>
          </p:spPr>
          <p:txBody>
            <a:bodyPr/>
            <a:lstStyle/>
            <a:p>
              <a:endParaRPr lang="en-US"/>
            </a:p>
          </p:txBody>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15309186" y="4418835"/>
            <a:ext cx="2099280" cy="604589"/>
          </a:xfrm>
          <a:prstGeom prst="rect">
            <a:avLst/>
          </a:prstGeom>
        </p:spPr>
        <p:txBody>
          <a:bodyPr lIns="0" tIns="0" rIns="0" bIns="0" rtlCol="0" anchor="t">
            <a:spAutoFit/>
          </a:bodyPr>
          <a:lstStyle/>
          <a:p>
            <a:pPr algn="ctr">
              <a:lnSpc>
                <a:spcPts val="4465"/>
              </a:lnSpc>
            </a:pPr>
            <a:r>
              <a:rPr lang="en-US" sz="4465">
                <a:solidFill>
                  <a:srgbClr val="233C7A"/>
                </a:solidFill>
                <a:latin typeface="Heroic Condensed Medium" panose="02000506030000020004" pitchFamily="50" charset="0"/>
              </a:rPr>
              <a:t>CELEBRATE</a:t>
            </a:r>
          </a:p>
        </p:txBody>
      </p:sp>
      <p:sp>
        <p:nvSpPr>
          <p:cNvPr id="49" name="TextBox 49"/>
          <p:cNvSpPr txBox="1"/>
          <p:nvPr/>
        </p:nvSpPr>
        <p:spPr>
          <a:xfrm>
            <a:off x="15423901" y="6317271"/>
            <a:ext cx="1869849" cy="1711849"/>
          </a:xfrm>
          <a:prstGeom prst="rect">
            <a:avLst/>
          </a:prstGeom>
        </p:spPr>
        <p:txBody>
          <a:bodyPr lIns="0" tIns="0" rIns="0" bIns="0" rtlCol="0" anchor="t">
            <a:spAutoFit/>
          </a:bodyPr>
          <a:lstStyle/>
          <a:p>
            <a:pPr algn="ctr">
              <a:lnSpc>
                <a:spcPts val="3429"/>
              </a:lnSpc>
            </a:pPr>
            <a:r>
              <a:rPr lang="en-US" sz="2143" dirty="0">
                <a:solidFill>
                  <a:srgbClr val="FFFFFF"/>
                </a:solidFill>
                <a:latin typeface="Tisa Sans OT" panose="020B0504020201020104" pitchFamily="34" charset="0"/>
              </a:rPr>
              <a:t>Recognize and celebrate excellence in service </a:t>
            </a:r>
          </a:p>
        </p:txBody>
      </p:sp>
      <p:grpSp>
        <p:nvGrpSpPr>
          <p:cNvPr id="50" name="Group 50"/>
          <p:cNvGrpSpPr/>
          <p:nvPr/>
        </p:nvGrpSpPr>
        <p:grpSpPr>
          <a:xfrm>
            <a:off x="0" y="0"/>
            <a:ext cx="18551906" cy="2241445"/>
            <a:chOff x="0" y="0"/>
            <a:chExt cx="4886099" cy="590339"/>
          </a:xfrm>
        </p:grpSpPr>
        <p:sp>
          <p:nvSpPr>
            <p:cNvPr id="51" name="Freeform 51"/>
            <p:cNvSpPr/>
            <p:nvPr/>
          </p:nvSpPr>
          <p:spPr>
            <a:xfrm>
              <a:off x="0" y="0"/>
              <a:ext cx="4886099" cy="590339"/>
            </a:xfrm>
            <a:custGeom>
              <a:avLst/>
              <a:gdLst/>
              <a:ahLst/>
              <a:cxnLst/>
              <a:rect l="l" t="t" r="r" b="b"/>
              <a:pathLst>
                <a:path w="4886099" h="590339">
                  <a:moveTo>
                    <a:pt x="0" y="0"/>
                  </a:moveTo>
                  <a:lnTo>
                    <a:pt x="4886099" y="0"/>
                  </a:lnTo>
                  <a:lnTo>
                    <a:pt x="4886099" y="590339"/>
                  </a:lnTo>
                  <a:lnTo>
                    <a:pt x="0" y="590339"/>
                  </a:lnTo>
                  <a:close/>
                </a:path>
              </a:pathLst>
            </a:custGeom>
            <a:solidFill>
              <a:srgbClr val="233C7A"/>
            </a:solidFill>
          </p:spPr>
          <p:txBody>
            <a:bodyPr/>
            <a:lstStyle/>
            <a:p>
              <a:endParaRPr lang="en-US"/>
            </a:p>
          </p:txBody>
        </p:sp>
        <p:sp>
          <p:nvSpPr>
            <p:cNvPr id="52" name="TextBox 52"/>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3" name="TextBox 53"/>
          <p:cNvSpPr txBox="1"/>
          <p:nvPr/>
        </p:nvSpPr>
        <p:spPr>
          <a:xfrm>
            <a:off x="2631909" y="620660"/>
            <a:ext cx="13024181" cy="1461939"/>
          </a:xfrm>
          <a:prstGeom prst="rect">
            <a:avLst/>
          </a:prstGeom>
        </p:spPr>
        <p:txBody>
          <a:bodyPr wrap="square" lIns="0" tIns="0" rIns="0" bIns="0" rtlCol="0" anchor="t">
            <a:spAutoFit/>
          </a:bodyPr>
          <a:lstStyle/>
          <a:p>
            <a:pPr algn="ctr">
              <a:lnSpc>
                <a:spcPts val="11200"/>
              </a:lnSpc>
            </a:pPr>
            <a:r>
              <a:rPr lang="en-US" sz="10000" dirty="0">
                <a:solidFill>
                  <a:srgbClr val="FFFFFF"/>
                </a:solidFill>
                <a:latin typeface="Heroic Condensed Medium" panose="02000506030000020004" pitchFamily="50" charset="0"/>
              </a:rPr>
              <a:t>THE </a:t>
            </a:r>
            <a:r>
              <a:rPr lang="en-US" sz="10000" dirty="0">
                <a:solidFill>
                  <a:srgbClr val="F09021"/>
                </a:solidFill>
                <a:latin typeface="Heroic Condensed Medium" panose="02000506030000020004" pitchFamily="50" charset="0"/>
              </a:rPr>
              <a:t>SIX STEPS</a:t>
            </a:r>
            <a:r>
              <a:rPr lang="en-US" sz="10000" dirty="0">
                <a:solidFill>
                  <a:srgbClr val="FFFFFF"/>
                </a:solidFill>
                <a:latin typeface="Heroic Condensed Medium" panose="02000506030000020004" pitchFamily="50" charset="0"/>
              </a:rPr>
              <a:t> OF STUDENTS IN ACTION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16919" y="4206170"/>
            <a:ext cx="2903432" cy="3280158"/>
            <a:chOff x="0" y="0"/>
            <a:chExt cx="3871243" cy="4373544"/>
          </a:xfrm>
        </p:grpSpPr>
        <p:sp>
          <p:nvSpPr>
            <p:cNvPr id="3" name="AutoShape 3"/>
            <p:cNvSpPr/>
            <p:nvPr/>
          </p:nvSpPr>
          <p:spPr>
            <a:xfrm>
              <a:off x="0" y="4352888"/>
              <a:ext cx="1951638" cy="0"/>
            </a:xfrm>
            <a:prstGeom prst="line">
              <a:avLst/>
            </a:prstGeom>
            <a:ln w="20656" cap="rnd">
              <a:solidFill>
                <a:srgbClr val="CDCDCD"/>
              </a:solidFill>
              <a:prstDash val="solid"/>
              <a:headEnd type="none" w="sm" len="sm"/>
              <a:tailEnd type="none" w="sm" len="sm"/>
            </a:ln>
          </p:spPr>
          <p:txBody>
            <a:bodyPr/>
            <a:lstStyle/>
            <a:p>
              <a:endParaRPr lang="en-US"/>
            </a:p>
          </p:txBody>
        </p:sp>
        <p:sp>
          <p:nvSpPr>
            <p:cNvPr id="4" name="AutoShape 4"/>
            <p:cNvSpPr/>
            <p:nvPr/>
          </p:nvSpPr>
          <p:spPr>
            <a:xfrm>
              <a:off x="1930982" y="0"/>
              <a:ext cx="1940262" cy="0"/>
            </a:xfrm>
            <a:prstGeom prst="line">
              <a:avLst/>
            </a:prstGeom>
            <a:ln w="20656" cap="rnd">
              <a:solidFill>
                <a:srgbClr val="CDCDCD"/>
              </a:solidFill>
              <a:prstDash val="solid"/>
              <a:headEnd type="none" w="sm" len="sm"/>
              <a:tailEnd type="none" w="sm" len="sm"/>
            </a:ln>
          </p:spPr>
          <p:txBody>
            <a:bodyPr/>
            <a:lstStyle/>
            <a:p>
              <a:endParaRPr lang="en-US"/>
            </a:p>
          </p:txBody>
        </p:sp>
        <p:sp>
          <p:nvSpPr>
            <p:cNvPr id="5" name="AutoShape 5"/>
            <p:cNvSpPr/>
            <p:nvPr/>
          </p:nvSpPr>
          <p:spPr>
            <a:xfrm rot="5400000">
              <a:off x="-245463" y="2176444"/>
              <a:ext cx="4373544" cy="0"/>
            </a:xfrm>
            <a:prstGeom prst="line">
              <a:avLst/>
            </a:prstGeom>
            <a:ln w="20656" cap="rnd">
              <a:solidFill>
                <a:srgbClr val="CDCDCD"/>
              </a:solidFill>
              <a:prstDash val="solid"/>
              <a:headEnd type="none" w="sm" len="sm"/>
              <a:tailEnd type="none" w="sm" len="sm"/>
            </a:ln>
          </p:spPr>
          <p:txBody>
            <a:bodyPr/>
            <a:lstStyle/>
            <a:p>
              <a:endParaRPr lang="en-US"/>
            </a:p>
          </p:txBody>
        </p:sp>
      </p:grpSp>
      <p:sp>
        <p:nvSpPr>
          <p:cNvPr id="6" name="AutoShape 6"/>
          <p:cNvSpPr/>
          <p:nvPr/>
        </p:nvSpPr>
        <p:spPr>
          <a:xfrm>
            <a:off x="8847356" y="7469057"/>
            <a:ext cx="1463728" cy="0"/>
          </a:xfrm>
          <a:prstGeom prst="line">
            <a:avLst/>
          </a:prstGeom>
          <a:ln w="19050" cap="rnd">
            <a:solidFill>
              <a:srgbClr val="CDCDCD"/>
            </a:solidFill>
            <a:prstDash val="solid"/>
            <a:headEnd type="none" w="sm" len="sm"/>
            <a:tailEnd type="none" w="sm" len="sm"/>
          </a:ln>
        </p:spPr>
        <p:txBody>
          <a:bodyPr/>
          <a:lstStyle/>
          <a:p>
            <a:endParaRPr lang="en-US"/>
          </a:p>
        </p:txBody>
      </p:sp>
      <p:sp>
        <p:nvSpPr>
          <p:cNvPr id="7" name="AutoShape 7"/>
          <p:cNvSpPr/>
          <p:nvPr/>
        </p:nvSpPr>
        <p:spPr>
          <a:xfrm>
            <a:off x="7392160" y="4204391"/>
            <a:ext cx="1455196" cy="0"/>
          </a:xfrm>
          <a:prstGeom prst="line">
            <a:avLst/>
          </a:prstGeom>
          <a:ln w="19050" cap="rnd">
            <a:solidFill>
              <a:srgbClr val="CDCDCD"/>
            </a:solidFill>
            <a:prstDash val="solid"/>
            <a:headEnd type="none" w="sm" len="sm"/>
            <a:tailEnd type="none" w="sm" len="sm"/>
          </a:ln>
        </p:spPr>
        <p:txBody>
          <a:bodyPr/>
          <a:lstStyle/>
          <a:p>
            <a:endParaRPr lang="en-US"/>
          </a:p>
        </p:txBody>
      </p:sp>
      <p:sp>
        <p:nvSpPr>
          <p:cNvPr id="8" name="AutoShape 8"/>
          <p:cNvSpPr/>
          <p:nvPr/>
        </p:nvSpPr>
        <p:spPr>
          <a:xfrm rot="5400000">
            <a:off x="7215023" y="5836724"/>
            <a:ext cx="3280158" cy="0"/>
          </a:xfrm>
          <a:prstGeom prst="line">
            <a:avLst/>
          </a:prstGeom>
          <a:ln w="19050" cap="rnd">
            <a:solidFill>
              <a:srgbClr val="CDCDCD"/>
            </a:solidFill>
            <a:prstDash val="solid"/>
            <a:headEnd type="none" w="sm" len="sm"/>
            <a:tailEnd type="none" w="sm" len="sm"/>
          </a:ln>
        </p:spPr>
        <p:txBody>
          <a:bodyPr/>
          <a:lstStyle/>
          <a:p>
            <a:endParaRPr lang="en-US"/>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5176" y="6763253"/>
            <a:ext cx="1181743" cy="118174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3799660"/>
            <a:ext cx="3394695" cy="3394695"/>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4812" y="6852889"/>
            <a:ext cx="1002471" cy="1002471"/>
          </a:xfrm>
          <a:prstGeom prst="rect">
            <a:avLst/>
          </a:prstGeom>
        </p:spPr>
      </p:pic>
      <p:sp>
        <p:nvSpPr>
          <p:cNvPr id="12" name="TextBox 12"/>
          <p:cNvSpPr txBox="1"/>
          <p:nvPr/>
        </p:nvSpPr>
        <p:spPr>
          <a:xfrm>
            <a:off x="2135176" y="7015421"/>
            <a:ext cx="1181743" cy="605422"/>
          </a:xfrm>
          <a:prstGeom prst="rect">
            <a:avLst/>
          </a:prstGeom>
        </p:spPr>
        <p:txBody>
          <a:bodyPr lIns="0" tIns="0" rIns="0" bIns="0" rtlCol="0" anchor="t">
            <a:spAutoFit/>
          </a:bodyPr>
          <a:lstStyle/>
          <a:p>
            <a:pPr algn="ctr">
              <a:lnSpc>
                <a:spcPts val="4881"/>
              </a:lnSpc>
            </a:pPr>
            <a:r>
              <a:rPr lang="en-US" sz="3486" spc="34" dirty="0">
                <a:solidFill>
                  <a:srgbClr val="FFFFFF"/>
                </a:solidFill>
                <a:latin typeface="Tisa Sans OT" panose="020B0504020201020104" pitchFamily="34" charset="0"/>
              </a:rPr>
              <a:t>01</a:t>
            </a:r>
          </a:p>
        </p:txBody>
      </p:sp>
      <p:sp>
        <p:nvSpPr>
          <p:cNvPr id="13" name="TextBox 13"/>
          <p:cNvSpPr txBox="1"/>
          <p:nvPr/>
        </p:nvSpPr>
        <p:spPr>
          <a:xfrm>
            <a:off x="1031969" y="3969375"/>
            <a:ext cx="3391426" cy="538609"/>
          </a:xfrm>
          <a:prstGeom prst="rect">
            <a:avLst/>
          </a:prstGeom>
        </p:spPr>
        <p:txBody>
          <a:bodyPr lIns="0" tIns="0" rIns="0" bIns="0" rtlCol="0" anchor="t">
            <a:spAutoFit/>
          </a:bodyPr>
          <a:lstStyle/>
          <a:p>
            <a:pPr algn="ctr">
              <a:lnSpc>
                <a:spcPts val="4200"/>
              </a:lnSpc>
            </a:pPr>
            <a:r>
              <a:rPr lang="en-US" sz="3000" spc="30" dirty="0">
                <a:solidFill>
                  <a:srgbClr val="FFFFFF"/>
                </a:solidFill>
                <a:latin typeface="Heroic Condensed Medium" panose="02000506030000020004" pitchFamily="50" charset="0"/>
              </a:rPr>
              <a:t>LEARNING OR EDUCATION</a:t>
            </a:r>
          </a:p>
        </p:txBody>
      </p:sp>
      <p:sp>
        <p:nvSpPr>
          <p:cNvPr id="14" name="TextBox 14"/>
          <p:cNvSpPr txBox="1"/>
          <p:nvPr/>
        </p:nvSpPr>
        <p:spPr>
          <a:xfrm>
            <a:off x="1183575" y="4604593"/>
            <a:ext cx="3084945" cy="2064027"/>
          </a:xfrm>
          <a:prstGeom prst="rect">
            <a:avLst/>
          </a:prstGeom>
        </p:spPr>
        <p:txBody>
          <a:bodyPr lIns="0" tIns="0" rIns="0" bIns="0" rtlCol="0" anchor="t">
            <a:spAutoFit/>
          </a:bodyPr>
          <a:lstStyle/>
          <a:p>
            <a:pPr algn="ctr">
              <a:lnSpc>
                <a:spcPts val="2660"/>
              </a:lnSpc>
            </a:pPr>
            <a:r>
              <a:rPr lang="en-US" sz="1900" dirty="0">
                <a:solidFill>
                  <a:srgbClr val="FFFFFF"/>
                </a:solidFill>
                <a:latin typeface="Tisa Sans OT" panose="020B0504020201020104" pitchFamily="34" charset="0"/>
              </a:rPr>
              <a:t>Whenever SIA teams are doing a project and learning about an issue, they should be educating those that they engage in their project about the issue.</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30285" y="3799660"/>
            <a:ext cx="1161876" cy="116187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13875" y="4550301"/>
            <a:ext cx="3394695" cy="3394695"/>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09987" y="3879362"/>
            <a:ext cx="1002471" cy="1002471"/>
          </a:xfrm>
          <a:prstGeom prst="rect">
            <a:avLst/>
          </a:prstGeom>
        </p:spPr>
      </p:pic>
      <p:sp>
        <p:nvSpPr>
          <p:cNvPr id="18" name="TextBox 18"/>
          <p:cNvSpPr txBox="1"/>
          <p:nvPr/>
        </p:nvSpPr>
        <p:spPr>
          <a:xfrm>
            <a:off x="6220351" y="4051827"/>
            <a:ext cx="1181743" cy="605422"/>
          </a:xfrm>
          <a:prstGeom prst="rect">
            <a:avLst/>
          </a:prstGeom>
        </p:spPr>
        <p:txBody>
          <a:bodyPr lIns="0" tIns="0" rIns="0" bIns="0" rtlCol="0" anchor="t">
            <a:spAutoFit/>
          </a:bodyPr>
          <a:lstStyle/>
          <a:p>
            <a:pPr algn="ctr">
              <a:lnSpc>
                <a:spcPts val="4881"/>
              </a:lnSpc>
            </a:pPr>
            <a:r>
              <a:rPr lang="en-US" sz="3486" spc="34" dirty="0">
                <a:solidFill>
                  <a:srgbClr val="FFFFFF"/>
                </a:solidFill>
                <a:latin typeface="Tisa Sans OT" panose="020B0504020201020104" pitchFamily="34" charset="0"/>
              </a:rPr>
              <a:t>02</a:t>
            </a:r>
          </a:p>
        </p:txBody>
      </p:sp>
      <p:sp>
        <p:nvSpPr>
          <p:cNvPr id="19" name="TextBox 19"/>
          <p:cNvSpPr txBox="1"/>
          <p:nvPr/>
        </p:nvSpPr>
        <p:spPr>
          <a:xfrm>
            <a:off x="5397869" y="5143500"/>
            <a:ext cx="2721889" cy="538609"/>
          </a:xfrm>
          <a:prstGeom prst="rect">
            <a:avLst/>
          </a:prstGeom>
        </p:spPr>
        <p:txBody>
          <a:bodyPr lIns="0" tIns="0" rIns="0" bIns="0" rtlCol="0" anchor="t">
            <a:spAutoFit/>
          </a:bodyPr>
          <a:lstStyle/>
          <a:p>
            <a:pPr algn="ctr">
              <a:lnSpc>
                <a:spcPts val="4200"/>
              </a:lnSpc>
            </a:pPr>
            <a:r>
              <a:rPr lang="en-US" sz="3000" spc="30" dirty="0">
                <a:solidFill>
                  <a:srgbClr val="FFFFFF"/>
                </a:solidFill>
                <a:latin typeface="Heroic Condensed Medium" panose="02000506030000020004" pitchFamily="50" charset="0"/>
              </a:rPr>
              <a:t>DIRECT ACTION</a:t>
            </a:r>
          </a:p>
        </p:txBody>
      </p:sp>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15460" y="6783120"/>
            <a:ext cx="1161876" cy="1161876"/>
          </a:xfrm>
          <a:prstGeom prst="rect">
            <a:avLst/>
          </a:prstGeom>
        </p:spPr>
      </p:pic>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99050" y="3799660"/>
            <a:ext cx="3394695" cy="3394695"/>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95162" y="6872756"/>
            <a:ext cx="1002471" cy="1002471"/>
          </a:xfrm>
          <a:prstGeom prst="rect">
            <a:avLst/>
          </a:prstGeom>
        </p:spPr>
      </p:pic>
      <p:sp>
        <p:nvSpPr>
          <p:cNvPr id="23" name="TextBox 23"/>
          <p:cNvSpPr txBox="1"/>
          <p:nvPr/>
        </p:nvSpPr>
        <p:spPr>
          <a:xfrm>
            <a:off x="9681130" y="3981275"/>
            <a:ext cx="2430534" cy="538609"/>
          </a:xfrm>
          <a:prstGeom prst="rect">
            <a:avLst/>
          </a:prstGeom>
        </p:spPr>
        <p:txBody>
          <a:bodyPr lIns="0" tIns="0" rIns="0" bIns="0" rtlCol="0" anchor="t">
            <a:spAutoFit/>
          </a:bodyPr>
          <a:lstStyle/>
          <a:p>
            <a:pPr algn="ctr">
              <a:lnSpc>
                <a:spcPts val="4200"/>
              </a:lnSpc>
            </a:pPr>
            <a:r>
              <a:rPr lang="en-US" sz="3000" spc="30">
                <a:solidFill>
                  <a:srgbClr val="FFFFFF"/>
                </a:solidFill>
                <a:latin typeface="Heroic Condensed Medium" panose="02000506030000020004" pitchFamily="50" charset="0"/>
              </a:rPr>
              <a:t>ON-GOING SUPPORT</a:t>
            </a:r>
          </a:p>
        </p:txBody>
      </p:sp>
      <p:sp>
        <p:nvSpPr>
          <p:cNvPr id="24" name="TextBox 24"/>
          <p:cNvSpPr txBox="1"/>
          <p:nvPr/>
        </p:nvSpPr>
        <p:spPr>
          <a:xfrm>
            <a:off x="10305526" y="7015421"/>
            <a:ext cx="1181743" cy="605422"/>
          </a:xfrm>
          <a:prstGeom prst="rect">
            <a:avLst/>
          </a:prstGeom>
        </p:spPr>
        <p:txBody>
          <a:bodyPr lIns="0" tIns="0" rIns="0" bIns="0" rtlCol="0" anchor="t">
            <a:spAutoFit/>
          </a:bodyPr>
          <a:lstStyle/>
          <a:p>
            <a:pPr algn="ctr">
              <a:lnSpc>
                <a:spcPts val="4881"/>
              </a:lnSpc>
            </a:pPr>
            <a:r>
              <a:rPr lang="en-US" sz="3486" spc="34" dirty="0">
                <a:solidFill>
                  <a:srgbClr val="FFFFFF"/>
                </a:solidFill>
                <a:latin typeface="Tisa Sans OT" panose="020B0504020201020104" pitchFamily="34" charset="0"/>
              </a:rPr>
              <a:t>03</a:t>
            </a:r>
          </a:p>
        </p:txBody>
      </p:sp>
      <p:grpSp>
        <p:nvGrpSpPr>
          <p:cNvPr id="25" name="Group 25"/>
          <p:cNvGrpSpPr/>
          <p:nvPr/>
        </p:nvGrpSpPr>
        <p:grpSpPr>
          <a:xfrm>
            <a:off x="11496794" y="4198424"/>
            <a:ext cx="2903432" cy="3280158"/>
            <a:chOff x="0" y="0"/>
            <a:chExt cx="3871243" cy="4373544"/>
          </a:xfrm>
        </p:grpSpPr>
        <p:sp>
          <p:nvSpPr>
            <p:cNvPr id="26" name="AutoShape 26"/>
            <p:cNvSpPr/>
            <p:nvPr/>
          </p:nvSpPr>
          <p:spPr>
            <a:xfrm>
              <a:off x="0" y="4352888"/>
              <a:ext cx="1951638" cy="0"/>
            </a:xfrm>
            <a:prstGeom prst="line">
              <a:avLst/>
            </a:prstGeom>
            <a:ln w="20656" cap="rnd">
              <a:solidFill>
                <a:srgbClr val="CDCDCD"/>
              </a:solidFill>
              <a:prstDash val="solid"/>
              <a:headEnd type="none" w="sm" len="sm"/>
              <a:tailEnd type="none" w="sm" len="sm"/>
            </a:ln>
          </p:spPr>
          <p:txBody>
            <a:bodyPr/>
            <a:lstStyle/>
            <a:p>
              <a:endParaRPr lang="en-US"/>
            </a:p>
          </p:txBody>
        </p:sp>
        <p:sp>
          <p:nvSpPr>
            <p:cNvPr id="27" name="AutoShape 27"/>
            <p:cNvSpPr/>
            <p:nvPr/>
          </p:nvSpPr>
          <p:spPr>
            <a:xfrm>
              <a:off x="1930982" y="0"/>
              <a:ext cx="1940262" cy="0"/>
            </a:xfrm>
            <a:prstGeom prst="line">
              <a:avLst/>
            </a:prstGeom>
            <a:ln w="20656" cap="rnd">
              <a:solidFill>
                <a:srgbClr val="CDCDCD"/>
              </a:solidFill>
              <a:prstDash val="solid"/>
              <a:headEnd type="none" w="sm" len="sm"/>
              <a:tailEnd type="none" w="sm" len="sm"/>
            </a:ln>
          </p:spPr>
          <p:txBody>
            <a:bodyPr/>
            <a:lstStyle/>
            <a:p>
              <a:endParaRPr lang="en-US"/>
            </a:p>
          </p:txBody>
        </p:sp>
        <p:sp>
          <p:nvSpPr>
            <p:cNvPr id="28" name="AutoShape 28"/>
            <p:cNvSpPr/>
            <p:nvPr/>
          </p:nvSpPr>
          <p:spPr>
            <a:xfrm rot="5400000">
              <a:off x="-245463" y="2176444"/>
              <a:ext cx="4373544" cy="0"/>
            </a:xfrm>
            <a:prstGeom prst="line">
              <a:avLst/>
            </a:prstGeom>
            <a:ln w="20656" cap="rnd">
              <a:solidFill>
                <a:srgbClr val="CDCDCD"/>
              </a:solidFill>
              <a:prstDash val="solid"/>
              <a:headEnd type="none" w="sm" len="sm"/>
              <a:tailEnd type="none" w="sm" len="sm"/>
            </a:ln>
          </p:spPr>
          <p:txBody>
            <a:bodyPr/>
            <a:lstStyle/>
            <a:p>
              <a:endParaRPr lang="en-US"/>
            </a:p>
          </p:txBody>
        </p:sp>
      </p:grpSp>
      <p:pic>
        <p:nvPicPr>
          <p:cNvPr id="29" name="Picture 2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15004" y="3710024"/>
            <a:ext cx="1161876" cy="1161876"/>
          </a:xfrm>
          <a:prstGeom prst="rect">
            <a:avLst/>
          </a:prstGeom>
        </p:spPr>
      </p:pic>
      <p:pic>
        <p:nvPicPr>
          <p:cNvPr id="30" name="Picture 3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298595" y="4460665"/>
            <a:ext cx="3394695" cy="3394695"/>
          </a:xfrm>
          <a:prstGeom prst="rect">
            <a:avLst/>
          </a:prstGeom>
        </p:spPr>
      </p:pic>
      <p:pic>
        <p:nvPicPr>
          <p:cNvPr id="31" name="Picture 3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94707" y="3789726"/>
            <a:ext cx="1002471" cy="1002471"/>
          </a:xfrm>
          <a:prstGeom prst="rect">
            <a:avLst/>
          </a:prstGeom>
        </p:spPr>
      </p:pic>
      <p:sp>
        <p:nvSpPr>
          <p:cNvPr id="32" name="TextBox 32"/>
          <p:cNvSpPr txBox="1"/>
          <p:nvPr/>
        </p:nvSpPr>
        <p:spPr>
          <a:xfrm>
            <a:off x="14405071" y="3962192"/>
            <a:ext cx="1181743" cy="605422"/>
          </a:xfrm>
          <a:prstGeom prst="rect">
            <a:avLst/>
          </a:prstGeom>
        </p:spPr>
        <p:txBody>
          <a:bodyPr lIns="0" tIns="0" rIns="0" bIns="0" rtlCol="0" anchor="t">
            <a:spAutoFit/>
          </a:bodyPr>
          <a:lstStyle/>
          <a:p>
            <a:pPr algn="ctr">
              <a:lnSpc>
                <a:spcPts val="4881"/>
              </a:lnSpc>
            </a:pPr>
            <a:r>
              <a:rPr lang="en-US" sz="3486" spc="34" dirty="0">
                <a:solidFill>
                  <a:srgbClr val="FFFFFF"/>
                </a:solidFill>
                <a:latin typeface="Tisa Sans OT" panose="020B0504020201020104" pitchFamily="34" charset="0"/>
              </a:rPr>
              <a:t>02</a:t>
            </a:r>
          </a:p>
        </p:txBody>
      </p:sp>
      <p:sp>
        <p:nvSpPr>
          <p:cNvPr id="33" name="TextBox 33"/>
          <p:cNvSpPr txBox="1"/>
          <p:nvPr/>
        </p:nvSpPr>
        <p:spPr>
          <a:xfrm>
            <a:off x="13466796" y="4977386"/>
            <a:ext cx="3058292" cy="538609"/>
          </a:xfrm>
          <a:prstGeom prst="rect">
            <a:avLst/>
          </a:prstGeom>
        </p:spPr>
        <p:txBody>
          <a:bodyPr lIns="0" tIns="0" rIns="0" bIns="0" rtlCol="0" anchor="t">
            <a:spAutoFit/>
          </a:bodyPr>
          <a:lstStyle/>
          <a:p>
            <a:pPr algn="ctr">
              <a:lnSpc>
                <a:spcPts val="4200"/>
              </a:lnSpc>
            </a:pPr>
            <a:r>
              <a:rPr lang="en-US" sz="3000" spc="30">
                <a:solidFill>
                  <a:srgbClr val="FFFFFF"/>
                </a:solidFill>
                <a:latin typeface="Heroic Condensed Medium" panose="02000506030000020004" pitchFamily="50" charset="0"/>
              </a:rPr>
              <a:t>REFLECTION/DEMONSTRATION</a:t>
            </a:r>
          </a:p>
        </p:txBody>
      </p:sp>
      <p:sp>
        <p:nvSpPr>
          <p:cNvPr id="34" name="TextBox 34"/>
          <p:cNvSpPr txBox="1"/>
          <p:nvPr/>
        </p:nvSpPr>
        <p:spPr>
          <a:xfrm>
            <a:off x="5268750" y="5800432"/>
            <a:ext cx="3084945" cy="1717778"/>
          </a:xfrm>
          <a:prstGeom prst="rect">
            <a:avLst/>
          </a:prstGeom>
        </p:spPr>
        <p:txBody>
          <a:bodyPr lIns="0" tIns="0" rIns="0" bIns="0" rtlCol="0" anchor="t">
            <a:spAutoFit/>
          </a:bodyPr>
          <a:lstStyle/>
          <a:p>
            <a:pPr algn="ctr">
              <a:lnSpc>
                <a:spcPts val="2660"/>
              </a:lnSpc>
            </a:pPr>
            <a:r>
              <a:rPr lang="en-US" sz="1900" dirty="0">
                <a:solidFill>
                  <a:srgbClr val="FFFFFF"/>
                </a:solidFill>
                <a:latin typeface="Tisa Sans OT" panose="020B0504020201020104" pitchFamily="34" charset="0"/>
              </a:rPr>
              <a:t>The best service projects include action that is direct in at least some capacity, connecting the helpers with those they are helping.</a:t>
            </a:r>
          </a:p>
        </p:txBody>
      </p:sp>
      <p:sp>
        <p:nvSpPr>
          <p:cNvPr id="35" name="TextBox 35"/>
          <p:cNvSpPr txBox="1"/>
          <p:nvPr/>
        </p:nvSpPr>
        <p:spPr>
          <a:xfrm>
            <a:off x="9359928" y="4536480"/>
            <a:ext cx="3084945" cy="2359620"/>
          </a:xfrm>
          <a:prstGeom prst="rect">
            <a:avLst/>
          </a:prstGeom>
        </p:spPr>
        <p:txBody>
          <a:bodyPr lIns="0" tIns="0" rIns="0" bIns="0" rtlCol="0" anchor="t">
            <a:spAutoFit/>
          </a:bodyPr>
          <a:lstStyle/>
          <a:p>
            <a:pPr algn="ctr">
              <a:lnSpc>
                <a:spcPts val="2280"/>
              </a:lnSpc>
            </a:pPr>
            <a:r>
              <a:rPr lang="en-US" sz="1900" dirty="0">
                <a:solidFill>
                  <a:srgbClr val="FFFFFF"/>
                </a:solidFill>
                <a:latin typeface="Tisa Sans OT" panose="020B0504020201020104" pitchFamily="34" charset="0"/>
              </a:rPr>
              <a:t>Great projects always think about how to support or encourage positive ongoing action, even after the project is complete, both for those receiving help and those supporting the action.</a:t>
            </a:r>
          </a:p>
          <a:p>
            <a:pPr algn="ctr">
              <a:lnSpc>
                <a:spcPts val="2280"/>
              </a:lnSpc>
            </a:pPr>
            <a:endParaRPr lang="en-US" sz="1900" dirty="0">
              <a:solidFill>
                <a:srgbClr val="FFFFFF"/>
              </a:solidFill>
              <a:latin typeface="Tisa Sans OT" panose="020B0504020201020104" pitchFamily="34" charset="0"/>
            </a:endParaRPr>
          </a:p>
        </p:txBody>
      </p:sp>
      <p:sp>
        <p:nvSpPr>
          <p:cNvPr id="36" name="TextBox 36"/>
          <p:cNvSpPr txBox="1"/>
          <p:nvPr/>
        </p:nvSpPr>
        <p:spPr>
          <a:xfrm>
            <a:off x="13466796" y="5559322"/>
            <a:ext cx="3084945" cy="1717778"/>
          </a:xfrm>
          <a:prstGeom prst="rect">
            <a:avLst/>
          </a:prstGeom>
        </p:spPr>
        <p:txBody>
          <a:bodyPr lIns="0" tIns="0" rIns="0" bIns="0" rtlCol="0" anchor="t">
            <a:spAutoFit/>
          </a:bodyPr>
          <a:lstStyle/>
          <a:p>
            <a:pPr algn="ctr">
              <a:lnSpc>
                <a:spcPts val="2660"/>
              </a:lnSpc>
            </a:pPr>
            <a:r>
              <a:rPr lang="en-US" sz="1900" dirty="0">
                <a:solidFill>
                  <a:srgbClr val="FFFFFF"/>
                </a:solidFill>
                <a:latin typeface="Tisa Sans OT" panose="020B0504020201020104" pitchFamily="34" charset="0"/>
              </a:rPr>
              <a:t>Great projects always help those engaged, even just peripherally, understand the impact that was made.</a:t>
            </a:r>
          </a:p>
          <a:p>
            <a:pPr algn="ctr">
              <a:lnSpc>
                <a:spcPts val="2660"/>
              </a:lnSpc>
            </a:pPr>
            <a:endParaRPr lang="en-US" sz="1900" dirty="0">
              <a:solidFill>
                <a:srgbClr val="FFFFFF"/>
              </a:solidFill>
              <a:latin typeface="Tisa Sans OT" panose="020B0504020201020104" pitchFamily="34" charset="0"/>
            </a:endParaRPr>
          </a:p>
        </p:txBody>
      </p:sp>
      <p:grpSp>
        <p:nvGrpSpPr>
          <p:cNvPr id="37" name="Group 37"/>
          <p:cNvGrpSpPr/>
          <p:nvPr/>
        </p:nvGrpSpPr>
        <p:grpSpPr>
          <a:xfrm>
            <a:off x="0" y="0"/>
            <a:ext cx="18551906" cy="2241445"/>
            <a:chOff x="0" y="0"/>
            <a:chExt cx="4886099" cy="590339"/>
          </a:xfrm>
        </p:grpSpPr>
        <p:sp>
          <p:nvSpPr>
            <p:cNvPr id="38" name="Freeform 38"/>
            <p:cNvSpPr/>
            <p:nvPr/>
          </p:nvSpPr>
          <p:spPr>
            <a:xfrm>
              <a:off x="0" y="0"/>
              <a:ext cx="4886099" cy="590339"/>
            </a:xfrm>
            <a:custGeom>
              <a:avLst/>
              <a:gdLst/>
              <a:ahLst/>
              <a:cxnLst/>
              <a:rect l="l" t="t" r="r" b="b"/>
              <a:pathLst>
                <a:path w="4886099" h="590339">
                  <a:moveTo>
                    <a:pt x="0" y="0"/>
                  </a:moveTo>
                  <a:lnTo>
                    <a:pt x="4886099" y="0"/>
                  </a:lnTo>
                  <a:lnTo>
                    <a:pt x="4886099" y="590339"/>
                  </a:lnTo>
                  <a:lnTo>
                    <a:pt x="0" y="590339"/>
                  </a:lnTo>
                  <a:close/>
                </a:path>
              </a:pathLst>
            </a:custGeom>
            <a:solidFill>
              <a:srgbClr val="233C7A"/>
            </a:solidFill>
          </p:spPr>
          <p:txBody>
            <a:bodyPr/>
            <a:lstStyle/>
            <a:p>
              <a:endParaRPr lang="en-US"/>
            </a:p>
          </p:txBody>
        </p:sp>
        <p:sp>
          <p:nvSpPr>
            <p:cNvPr id="39" name="TextBox 39"/>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40" name="TextBox 40"/>
          <p:cNvSpPr txBox="1"/>
          <p:nvPr/>
        </p:nvSpPr>
        <p:spPr>
          <a:xfrm>
            <a:off x="2305657" y="566453"/>
            <a:ext cx="13940592" cy="1461939"/>
          </a:xfrm>
          <a:prstGeom prst="rect">
            <a:avLst/>
          </a:prstGeom>
        </p:spPr>
        <p:txBody>
          <a:bodyPr wrap="square" lIns="0" tIns="0" rIns="0" bIns="0" rtlCol="0" anchor="t">
            <a:spAutoFit/>
          </a:bodyPr>
          <a:lstStyle/>
          <a:p>
            <a:pPr algn="ctr">
              <a:lnSpc>
                <a:spcPts val="11200"/>
              </a:lnSpc>
            </a:pPr>
            <a:r>
              <a:rPr lang="en-US" sz="10000" dirty="0">
                <a:solidFill>
                  <a:srgbClr val="FFFFFF"/>
                </a:solidFill>
                <a:latin typeface="Heroic Condensed Medium" panose="02000506030000020004" pitchFamily="50" charset="0"/>
              </a:rPr>
              <a:t>WHAT MAKES A GREAT SERVICE PROJECT?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8036" y="-221954"/>
            <a:ext cx="7364245" cy="10730908"/>
          </a:xfrm>
          <a:prstGeom prst="rect">
            <a:avLst/>
          </a:prstGeom>
          <a:solidFill>
            <a:srgbClr val="233C7A"/>
          </a:solidFill>
        </p:spPr>
        <p:txBody>
          <a:bodyPr/>
          <a:lstStyle/>
          <a:p>
            <a:endParaRPr lang="en-US"/>
          </a:p>
        </p:txBody>
      </p:sp>
      <p:sp>
        <p:nvSpPr>
          <p:cNvPr id="3" name="AutoShape 3"/>
          <p:cNvSpPr/>
          <p:nvPr/>
        </p:nvSpPr>
        <p:spPr>
          <a:xfrm>
            <a:off x="7994320" y="1028700"/>
            <a:ext cx="9264980" cy="9637"/>
          </a:xfrm>
          <a:prstGeom prst="rect">
            <a:avLst/>
          </a:prstGeom>
          <a:solidFill>
            <a:srgbClr val="3F4042"/>
          </a:solidFill>
        </p:spPr>
        <p:txBody>
          <a:bodyPr/>
          <a:lstStyle/>
          <a:p>
            <a:endParaRPr lang="en-US"/>
          </a:p>
        </p:txBody>
      </p:sp>
      <p:sp>
        <p:nvSpPr>
          <p:cNvPr id="4" name="TextBox 4"/>
          <p:cNvSpPr txBox="1"/>
          <p:nvPr/>
        </p:nvSpPr>
        <p:spPr>
          <a:xfrm>
            <a:off x="1028700" y="662305"/>
            <a:ext cx="5292267" cy="4743252"/>
          </a:xfrm>
          <a:prstGeom prst="rect">
            <a:avLst/>
          </a:prstGeom>
        </p:spPr>
        <p:txBody>
          <a:bodyPr lIns="0" tIns="0" rIns="0" bIns="0" rtlCol="0" anchor="t">
            <a:spAutoFit/>
          </a:bodyPr>
          <a:lstStyle/>
          <a:p>
            <a:pPr marL="0" lvl="0" indent="0">
              <a:lnSpc>
                <a:spcPts val="11999"/>
              </a:lnSpc>
            </a:pPr>
            <a:r>
              <a:rPr lang="en-US" sz="9999">
                <a:solidFill>
                  <a:srgbClr val="EB8208"/>
                </a:solidFill>
                <a:latin typeface="Heroic Condensed Medium" panose="02000506030000020004" pitchFamily="50" charset="0"/>
              </a:rPr>
              <a:t>INTRODUCTION</a:t>
            </a:r>
            <a:r>
              <a:rPr lang="en-US" sz="9999">
                <a:solidFill>
                  <a:srgbClr val="543E2A"/>
                </a:solidFill>
                <a:latin typeface="Heroic Condensed Medium" panose="02000506030000020004" pitchFamily="50" charset="0"/>
              </a:rPr>
              <a:t> </a:t>
            </a:r>
            <a:r>
              <a:rPr lang="en-US" sz="9999">
                <a:solidFill>
                  <a:srgbClr val="FFFFFF"/>
                </a:solidFill>
                <a:latin typeface="Heroic Condensed Medium" panose="02000506030000020004" pitchFamily="50" charset="0"/>
              </a:rPr>
              <a:t>TO THE COMPANY</a:t>
            </a:r>
          </a:p>
        </p:txBody>
      </p:sp>
      <p:sp>
        <p:nvSpPr>
          <p:cNvPr id="5" name="TextBox 5"/>
          <p:cNvSpPr txBox="1"/>
          <p:nvPr/>
        </p:nvSpPr>
        <p:spPr>
          <a:xfrm>
            <a:off x="7994320" y="1302654"/>
            <a:ext cx="9264980" cy="8960786"/>
          </a:xfrm>
          <a:prstGeom prst="rect">
            <a:avLst/>
          </a:prstGeom>
        </p:spPr>
        <p:txBody>
          <a:bodyPr lIns="0" tIns="0" rIns="0" bIns="0" rtlCol="0" anchor="t">
            <a:spAutoFit/>
          </a:bodyPr>
          <a:lstStyle/>
          <a:p>
            <a:pPr>
              <a:lnSpc>
                <a:spcPts val="3499"/>
              </a:lnSpc>
            </a:pPr>
            <a:r>
              <a:rPr lang="en-US" sz="2499" dirty="0">
                <a:solidFill>
                  <a:srgbClr val="233C7A"/>
                </a:solidFill>
                <a:latin typeface="Tisa Sans OT" panose="020B0504020201020104" pitchFamily="34" charset="0"/>
              </a:rPr>
              <a:t>From the beginning, Multiplying Good set out to celebrate and elevate the stories of those performing extraordinary acts of service all across the nation. </a:t>
            </a:r>
          </a:p>
          <a:p>
            <a:pPr>
              <a:lnSpc>
                <a:spcPts val="3499"/>
              </a:lnSpc>
            </a:pPr>
            <a:endParaRPr lang="en-US" sz="2499" dirty="0">
              <a:solidFill>
                <a:srgbClr val="233C7A"/>
              </a:solidFill>
              <a:latin typeface="Tisa Sans OT" panose="020B0504020201020104" pitchFamily="34" charset="0"/>
            </a:endParaRPr>
          </a:p>
          <a:p>
            <a:pPr>
              <a:lnSpc>
                <a:spcPts val="3499"/>
              </a:lnSpc>
            </a:pPr>
            <a:r>
              <a:rPr lang="en-US" sz="2499" dirty="0">
                <a:solidFill>
                  <a:srgbClr val="233C7A"/>
                </a:solidFill>
                <a:latin typeface="Tisa Sans OT" panose="020B0504020201020104" pitchFamily="34" charset="0"/>
              </a:rPr>
              <a:t>As we look to the next 50 years, we are on a mission to cultivate greatness through service to others. We understand that service offers each and every one of us a solution. We believe a solution lies in creating positive change through helping others. Service has the power to reconnect us to one another. It provides opportunities for us to grow as individuals and transform us into happier, more active members of society. It creates stronger, more connected communities. </a:t>
            </a:r>
          </a:p>
          <a:p>
            <a:pPr>
              <a:lnSpc>
                <a:spcPts val="3499"/>
              </a:lnSpc>
            </a:pPr>
            <a:endParaRPr lang="en-US" sz="2499" dirty="0">
              <a:solidFill>
                <a:srgbClr val="233C7A"/>
              </a:solidFill>
              <a:latin typeface="Tisa Sans OT" panose="020B0504020201020104" pitchFamily="34" charset="0"/>
            </a:endParaRPr>
          </a:p>
          <a:p>
            <a:pPr>
              <a:lnSpc>
                <a:spcPts val="3499"/>
              </a:lnSpc>
            </a:pPr>
            <a:r>
              <a:rPr lang="en-US" sz="2499" dirty="0">
                <a:solidFill>
                  <a:srgbClr val="233C7A"/>
                </a:solidFill>
                <a:latin typeface="Tisa Sans OT" panose="020B0504020201020104" pitchFamily="34" charset="0"/>
              </a:rPr>
              <a:t>Ultimately, we at Multiplying Good envision a world where service to others motivates everyone to do something that has a positive impact on those around them. The more we can bring people into service while magnifying and scaling their efforts, the greater the chance we all have to “multiplying the good” and making the world a better place.</a:t>
            </a:r>
          </a:p>
          <a:p>
            <a:pPr>
              <a:lnSpc>
                <a:spcPts val="3499"/>
              </a:lnSpc>
              <a:spcBef>
                <a:spcPct val="0"/>
              </a:spcBef>
            </a:pPr>
            <a:endParaRPr lang="en-US" sz="2499" dirty="0">
              <a:solidFill>
                <a:srgbClr val="233C7A"/>
              </a:solidFill>
              <a:latin typeface="Tisa Sans OT" panose="020B05040202010201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29140"/>
            <a:ext cx="18551906" cy="10643261"/>
            <a:chOff x="0" y="0"/>
            <a:chExt cx="4886099" cy="2803163"/>
          </a:xfrm>
        </p:grpSpPr>
        <p:sp>
          <p:nvSpPr>
            <p:cNvPr id="3" name="Freeform 3"/>
            <p:cNvSpPr/>
            <p:nvPr/>
          </p:nvSpPr>
          <p:spPr>
            <a:xfrm>
              <a:off x="0" y="0"/>
              <a:ext cx="4886099" cy="2803163"/>
            </a:xfrm>
            <a:custGeom>
              <a:avLst/>
              <a:gdLst/>
              <a:ahLst/>
              <a:cxnLst/>
              <a:rect l="l" t="t" r="r" b="b"/>
              <a:pathLst>
                <a:path w="4886099" h="2803163">
                  <a:moveTo>
                    <a:pt x="0" y="0"/>
                  </a:moveTo>
                  <a:lnTo>
                    <a:pt x="4886099" y="0"/>
                  </a:lnTo>
                  <a:lnTo>
                    <a:pt x="4886099" y="2803163"/>
                  </a:lnTo>
                  <a:lnTo>
                    <a:pt x="0" y="2803163"/>
                  </a:lnTo>
                  <a:close/>
                </a:path>
              </a:pathLst>
            </a:custGeom>
            <a:solidFill>
              <a:srgbClr val="233C7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719290" y="133405"/>
            <a:ext cx="16225836" cy="1795363"/>
          </a:xfrm>
          <a:prstGeom prst="rect">
            <a:avLst/>
          </a:prstGeom>
        </p:spPr>
        <p:txBody>
          <a:bodyPr lIns="0" tIns="0" rIns="0" bIns="0" rtlCol="0" anchor="t">
            <a:spAutoFit/>
          </a:bodyPr>
          <a:lstStyle/>
          <a:p>
            <a:pPr>
              <a:lnSpc>
                <a:spcPts val="13999"/>
              </a:lnSpc>
              <a:spcBef>
                <a:spcPct val="0"/>
              </a:spcBef>
            </a:pPr>
            <a:r>
              <a:rPr lang="en-US" sz="9999" dirty="0">
                <a:solidFill>
                  <a:srgbClr val="233C7A"/>
                </a:solidFill>
                <a:latin typeface="Heroic Condensed Medium" panose="02000506030000020004" pitchFamily="50" charset="0"/>
              </a:rPr>
              <a:t>IMPACT OF VARIOUS SIA PROGRAMS</a:t>
            </a:r>
          </a:p>
        </p:txBody>
      </p:sp>
      <p:grpSp>
        <p:nvGrpSpPr>
          <p:cNvPr id="6" name="Group 6"/>
          <p:cNvGrpSpPr/>
          <p:nvPr/>
        </p:nvGrpSpPr>
        <p:grpSpPr>
          <a:xfrm>
            <a:off x="1719290" y="6549402"/>
            <a:ext cx="11929504" cy="3254667"/>
            <a:chOff x="0" y="0"/>
            <a:chExt cx="3141927" cy="857196"/>
          </a:xfrm>
        </p:grpSpPr>
        <p:sp>
          <p:nvSpPr>
            <p:cNvPr id="7" name="Freeform 7"/>
            <p:cNvSpPr/>
            <p:nvPr/>
          </p:nvSpPr>
          <p:spPr>
            <a:xfrm>
              <a:off x="0" y="0"/>
              <a:ext cx="3141927" cy="857196"/>
            </a:xfrm>
            <a:custGeom>
              <a:avLst/>
              <a:gdLst/>
              <a:ahLst/>
              <a:cxnLst/>
              <a:rect l="l" t="t" r="r" b="b"/>
              <a:pathLst>
                <a:path w="3141927" h="857196">
                  <a:moveTo>
                    <a:pt x="33098" y="0"/>
                  </a:moveTo>
                  <a:lnTo>
                    <a:pt x="3108829" y="0"/>
                  </a:lnTo>
                  <a:cubicBezTo>
                    <a:pt x="3117607" y="0"/>
                    <a:pt x="3126026" y="3487"/>
                    <a:pt x="3132233" y="9694"/>
                  </a:cubicBezTo>
                  <a:cubicBezTo>
                    <a:pt x="3138440" y="15901"/>
                    <a:pt x="3141927" y="24320"/>
                    <a:pt x="3141927" y="33098"/>
                  </a:cubicBezTo>
                  <a:lnTo>
                    <a:pt x="3141927" y="824099"/>
                  </a:lnTo>
                  <a:cubicBezTo>
                    <a:pt x="3141927" y="832877"/>
                    <a:pt x="3138440" y="841295"/>
                    <a:pt x="3132233" y="847502"/>
                  </a:cubicBezTo>
                  <a:cubicBezTo>
                    <a:pt x="3126026" y="853709"/>
                    <a:pt x="3117607" y="857196"/>
                    <a:pt x="3108829" y="857196"/>
                  </a:cubicBezTo>
                  <a:lnTo>
                    <a:pt x="33098" y="857196"/>
                  </a:lnTo>
                  <a:cubicBezTo>
                    <a:pt x="24320" y="857196"/>
                    <a:pt x="15901" y="853709"/>
                    <a:pt x="9694" y="847502"/>
                  </a:cubicBezTo>
                  <a:cubicBezTo>
                    <a:pt x="3487" y="841295"/>
                    <a:pt x="0" y="832877"/>
                    <a:pt x="0" y="824099"/>
                  </a:cubicBezTo>
                  <a:lnTo>
                    <a:pt x="0" y="33098"/>
                  </a:lnTo>
                  <a:cubicBezTo>
                    <a:pt x="0" y="24320"/>
                    <a:pt x="3487" y="15901"/>
                    <a:pt x="9694" y="9694"/>
                  </a:cubicBezTo>
                  <a:cubicBezTo>
                    <a:pt x="15901" y="3487"/>
                    <a:pt x="24320" y="0"/>
                    <a:pt x="33098" y="0"/>
                  </a:cubicBezTo>
                  <a:close/>
                </a:path>
              </a:pathLst>
            </a:custGeom>
            <a:solidFill>
              <a:srgbClr val="F8FBFD"/>
            </a:solidFill>
          </p:spPr>
          <p:txBody>
            <a:bodyPr/>
            <a:lstStyle/>
            <a:p>
              <a:endParaRPr lang="en-US"/>
            </a:p>
          </p:txBody>
        </p:sp>
        <p:sp>
          <p:nvSpPr>
            <p:cNvPr id="8" name="TextBox 8"/>
            <p:cNvSpPr txBox="1"/>
            <p:nvPr/>
          </p:nvSpPr>
          <p:spPr>
            <a:xfrm>
              <a:off x="0" y="-85725"/>
              <a:ext cx="812800" cy="898525"/>
            </a:xfrm>
            <a:prstGeom prst="rect">
              <a:avLst/>
            </a:prstGeom>
          </p:spPr>
          <p:txBody>
            <a:bodyPr lIns="50800" tIns="50800" rIns="50800" bIns="50800" rtlCol="0" anchor="ctr"/>
            <a:lstStyle/>
            <a:p>
              <a:pPr algn="ctr">
                <a:lnSpc>
                  <a:spcPts val="3429"/>
                </a:lnSpc>
              </a:pPr>
              <a:endParaRPr/>
            </a:p>
          </p:txBody>
        </p:sp>
      </p:grpSp>
      <p:grpSp>
        <p:nvGrpSpPr>
          <p:cNvPr id="9" name="Group 9"/>
          <p:cNvGrpSpPr/>
          <p:nvPr/>
        </p:nvGrpSpPr>
        <p:grpSpPr>
          <a:xfrm>
            <a:off x="1719290" y="2290946"/>
            <a:ext cx="11929504" cy="4096531"/>
            <a:chOff x="0" y="0"/>
            <a:chExt cx="3141927" cy="1078922"/>
          </a:xfrm>
        </p:grpSpPr>
        <p:sp>
          <p:nvSpPr>
            <p:cNvPr id="10" name="Freeform 10"/>
            <p:cNvSpPr/>
            <p:nvPr/>
          </p:nvSpPr>
          <p:spPr>
            <a:xfrm>
              <a:off x="0" y="0"/>
              <a:ext cx="3141927" cy="1078922"/>
            </a:xfrm>
            <a:custGeom>
              <a:avLst/>
              <a:gdLst/>
              <a:ahLst/>
              <a:cxnLst/>
              <a:rect l="l" t="t" r="r" b="b"/>
              <a:pathLst>
                <a:path w="3141927" h="1078922">
                  <a:moveTo>
                    <a:pt x="33098" y="0"/>
                  </a:moveTo>
                  <a:lnTo>
                    <a:pt x="3108829" y="0"/>
                  </a:lnTo>
                  <a:cubicBezTo>
                    <a:pt x="3117607" y="0"/>
                    <a:pt x="3126026" y="3487"/>
                    <a:pt x="3132233" y="9694"/>
                  </a:cubicBezTo>
                  <a:cubicBezTo>
                    <a:pt x="3138440" y="15901"/>
                    <a:pt x="3141927" y="24320"/>
                    <a:pt x="3141927" y="33098"/>
                  </a:cubicBezTo>
                  <a:lnTo>
                    <a:pt x="3141927" y="1045824"/>
                  </a:lnTo>
                  <a:cubicBezTo>
                    <a:pt x="3141927" y="1054602"/>
                    <a:pt x="3138440" y="1063021"/>
                    <a:pt x="3132233" y="1069228"/>
                  </a:cubicBezTo>
                  <a:cubicBezTo>
                    <a:pt x="3126026" y="1075435"/>
                    <a:pt x="3117607" y="1078922"/>
                    <a:pt x="3108829" y="1078922"/>
                  </a:cubicBezTo>
                  <a:lnTo>
                    <a:pt x="33098" y="1078922"/>
                  </a:lnTo>
                  <a:cubicBezTo>
                    <a:pt x="24320" y="1078922"/>
                    <a:pt x="15901" y="1075435"/>
                    <a:pt x="9694" y="1069228"/>
                  </a:cubicBezTo>
                  <a:cubicBezTo>
                    <a:pt x="3487" y="1063021"/>
                    <a:pt x="0" y="1054602"/>
                    <a:pt x="0" y="1045824"/>
                  </a:cubicBezTo>
                  <a:lnTo>
                    <a:pt x="0" y="33098"/>
                  </a:lnTo>
                  <a:cubicBezTo>
                    <a:pt x="0" y="24320"/>
                    <a:pt x="3487" y="15901"/>
                    <a:pt x="9694" y="9694"/>
                  </a:cubicBezTo>
                  <a:cubicBezTo>
                    <a:pt x="15901" y="3487"/>
                    <a:pt x="24320" y="0"/>
                    <a:pt x="33098" y="0"/>
                  </a:cubicBezTo>
                  <a:close/>
                </a:path>
              </a:pathLst>
            </a:custGeom>
            <a:solidFill>
              <a:srgbClr val="F8FBFD"/>
            </a:solidFill>
          </p:spPr>
          <p:txBody>
            <a:bodyPr/>
            <a:lstStyle/>
            <a:p>
              <a:endParaRPr lang="en-US"/>
            </a:p>
          </p:txBody>
        </p:sp>
        <p:sp>
          <p:nvSpPr>
            <p:cNvPr id="11" name="TextBox 11"/>
            <p:cNvSpPr txBox="1"/>
            <p:nvPr/>
          </p:nvSpPr>
          <p:spPr>
            <a:xfrm>
              <a:off x="0" y="-85725"/>
              <a:ext cx="812800" cy="898525"/>
            </a:xfrm>
            <a:prstGeom prst="rect">
              <a:avLst/>
            </a:prstGeom>
          </p:spPr>
          <p:txBody>
            <a:bodyPr lIns="50800" tIns="50800" rIns="50800" bIns="50800" rtlCol="0" anchor="ctr"/>
            <a:lstStyle/>
            <a:p>
              <a:pPr algn="ctr">
                <a:lnSpc>
                  <a:spcPts val="3429"/>
                </a:lnSpc>
              </a:pPr>
              <a:endParaRPr/>
            </a:p>
          </p:txBody>
        </p:sp>
      </p:grpSp>
      <p:sp>
        <p:nvSpPr>
          <p:cNvPr id="12" name="Freeform 12"/>
          <p:cNvSpPr/>
          <p:nvPr/>
        </p:nvSpPr>
        <p:spPr>
          <a:xfrm>
            <a:off x="2976177" y="2644462"/>
            <a:ext cx="6591984" cy="3389498"/>
          </a:xfrm>
          <a:custGeom>
            <a:avLst/>
            <a:gdLst/>
            <a:ahLst/>
            <a:cxnLst/>
            <a:rect l="l" t="t" r="r" b="b"/>
            <a:pathLst>
              <a:path w="6591984" h="3389498">
                <a:moveTo>
                  <a:pt x="0" y="0"/>
                </a:moveTo>
                <a:lnTo>
                  <a:pt x="6591984" y="0"/>
                </a:lnTo>
                <a:lnTo>
                  <a:pt x="6591984" y="3389499"/>
                </a:lnTo>
                <a:lnTo>
                  <a:pt x="0" y="3389499"/>
                </a:lnTo>
                <a:lnTo>
                  <a:pt x="0" y="0"/>
                </a:lnTo>
                <a:close/>
              </a:path>
            </a:pathLst>
          </a:custGeom>
          <a:blipFill>
            <a:blip r:embed="rId2"/>
            <a:stretch>
              <a:fillRect l="-19165" t="-37712" b="-36104"/>
            </a:stretch>
          </a:blipFill>
        </p:spPr>
        <p:txBody>
          <a:bodyPr/>
          <a:lstStyle/>
          <a:p>
            <a:endParaRPr lang="en-US"/>
          </a:p>
        </p:txBody>
      </p:sp>
      <p:sp>
        <p:nvSpPr>
          <p:cNvPr id="13" name="Freeform 13"/>
          <p:cNvSpPr/>
          <p:nvPr/>
        </p:nvSpPr>
        <p:spPr>
          <a:xfrm>
            <a:off x="2976177" y="6900923"/>
            <a:ext cx="6591984" cy="2551626"/>
          </a:xfrm>
          <a:custGeom>
            <a:avLst/>
            <a:gdLst/>
            <a:ahLst/>
            <a:cxnLst/>
            <a:rect l="l" t="t" r="r" b="b"/>
            <a:pathLst>
              <a:path w="6591984" h="2551626">
                <a:moveTo>
                  <a:pt x="0" y="0"/>
                </a:moveTo>
                <a:lnTo>
                  <a:pt x="6591984" y="0"/>
                </a:lnTo>
                <a:lnTo>
                  <a:pt x="6591984" y="2551626"/>
                </a:lnTo>
                <a:lnTo>
                  <a:pt x="0" y="2551626"/>
                </a:lnTo>
                <a:lnTo>
                  <a:pt x="0" y="0"/>
                </a:lnTo>
                <a:close/>
              </a:path>
            </a:pathLst>
          </a:custGeom>
          <a:blipFill>
            <a:blip r:embed="rId3"/>
            <a:stretch>
              <a:fillRect l="-247" t="-27360" b="-66877"/>
            </a:stretch>
          </a:blipFill>
        </p:spPr>
        <p:txBody>
          <a:bodyPr/>
          <a:lstStyle/>
          <a:p>
            <a:endParaRPr lang="en-US"/>
          </a:p>
        </p:txBody>
      </p:sp>
      <p:sp>
        <p:nvSpPr>
          <p:cNvPr id="14" name="TextBox 14"/>
          <p:cNvSpPr txBox="1"/>
          <p:nvPr/>
        </p:nvSpPr>
        <p:spPr>
          <a:xfrm>
            <a:off x="10431241" y="2519216"/>
            <a:ext cx="1853572" cy="461665"/>
          </a:xfrm>
          <a:prstGeom prst="rect">
            <a:avLst/>
          </a:prstGeom>
        </p:spPr>
        <p:txBody>
          <a:bodyPr lIns="0" tIns="0" rIns="0" bIns="0" rtlCol="0" anchor="t">
            <a:spAutoFit/>
          </a:bodyPr>
          <a:lstStyle/>
          <a:p>
            <a:pPr>
              <a:lnSpc>
                <a:spcPts val="3639"/>
              </a:lnSpc>
              <a:spcBef>
                <a:spcPct val="0"/>
              </a:spcBef>
            </a:pPr>
            <a:r>
              <a:rPr lang="en-US" sz="2799" b="1" dirty="0">
                <a:solidFill>
                  <a:srgbClr val="233C7A"/>
                </a:solidFill>
                <a:latin typeface="Tisa Sans OT" panose="020B0504020201020104" pitchFamily="34" charset="0"/>
              </a:rPr>
              <a:t>Traditional</a:t>
            </a:r>
          </a:p>
        </p:txBody>
      </p:sp>
      <p:sp>
        <p:nvSpPr>
          <p:cNvPr id="15" name="TextBox 15"/>
          <p:cNvSpPr txBox="1"/>
          <p:nvPr/>
        </p:nvSpPr>
        <p:spPr>
          <a:xfrm>
            <a:off x="10431241" y="6861323"/>
            <a:ext cx="1782134" cy="461665"/>
          </a:xfrm>
          <a:prstGeom prst="rect">
            <a:avLst/>
          </a:prstGeom>
        </p:spPr>
        <p:txBody>
          <a:bodyPr lIns="0" tIns="0" rIns="0" bIns="0" rtlCol="0" anchor="t">
            <a:spAutoFit/>
          </a:bodyPr>
          <a:lstStyle/>
          <a:p>
            <a:pPr>
              <a:lnSpc>
                <a:spcPts val="3639"/>
              </a:lnSpc>
              <a:spcBef>
                <a:spcPct val="0"/>
              </a:spcBef>
            </a:pPr>
            <a:r>
              <a:rPr lang="en-US" sz="2799" b="1" dirty="0">
                <a:solidFill>
                  <a:srgbClr val="233C7A"/>
                </a:solidFill>
                <a:latin typeface="Tisa Sans OT" panose="020B0504020201020104" pitchFamily="34" charset="0"/>
              </a:rPr>
              <a:t>MODIFIED</a:t>
            </a:r>
          </a:p>
        </p:txBody>
      </p:sp>
      <p:sp>
        <p:nvSpPr>
          <p:cNvPr id="16" name="TextBox 16"/>
          <p:cNvSpPr txBox="1"/>
          <p:nvPr/>
        </p:nvSpPr>
        <p:spPr>
          <a:xfrm>
            <a:off x="10431241" y="3028450"/>
            <a:ext cx="2274755" cy="2887385"/>
          </a:xfrm>
          <a:prstGeom prst="rect">
            <a:avLst/>
          </a:prstGeom>
        </p:spPr>
        <p:txBody>
          <a:bodyPr lIns="0" tIns="0" rIns="0" bIns="0" rtlCol="0" anchor="t">
            <a:spAutoFit/>
          </a:bodyPr>
          <a:lstStyle/>
          <a:p>
            <a:pPr marL="518160" lvl="1" indent="-259080">
              <a:lnSpc>
                <a:spcPts val="3840"/>
              </a:lnSpc>
              <a:buFont typeface="Arial"/>
              <a:buChar char="•"/>
            </a:pPr>
            <a:r>
              <a:rPr lang="en-US" sz="2400" dirty="0">
                <a:solidFill>
                  <a:srgbClr val="233C7A"/>
                </a:solidFill>
                <a:latin typeface="Tisa Sans OT" panose="020B0504020201020104" pitchFamily="34" charset="0"/>
              </a:rPr>
              <a:t>Preparation</a:t>
            </a:r>
          </a:p>
          <a:p>
            <a:pPr marL="518160" lvl="1" indent="-259080">
              <a:lnSpc>
                <a:spcPts val="3840"/>
              </a:lnSpc>
              <a:buFont typeface="Arial"/>
              <a:buChar char="•"/>
            </a:pPr>
            <a:r>
              <a:rPr lang="en-US" sz="2400" dirty="0">
                <a:solidFill>
                  <a:srgbClr val="233C7A"/>
                </a:solidFill>
                <a:latin typeface="Tisa Sans OT" panose="020B0504020201020104" pitchFamily="34" charset="0"/>
              </a:rPr>
              <a:t>Investigation</a:t>
            </a:r>
          </a:p>
          <a:p>
            <a:pPr marL="518160" lvl="1" indent="-259080">
              <a:lnSpc>
                <a:spcPts val="3840"/>
              </a:lnSpc>
              <a:buFont typeface="Arial"/>
              <a:buChar char="•"/>
            </a:pPr>
            <a:r>
              <a:rPr lang="en-US" sz="2400" dirty="0">
                <a:solidFill>
                  <a:srgbClr val="233C7A"/>
                </a:solidFill>
                <a:latin typeface="Tisa Sans OT" panose="020B0504020201020104" pitchFamily="34" charset="0"/>
              </a:rPr>
              <a:t>Execution</a:t>
            </a:r>
          </a:p>
          <a:p>
            <a:pPr marL="518160" lvl="1" indent="-259080">
              <a:lnSpc>
                <a:spcPts val="3840"/>
              </a:lnSpc>
              <a:buFont typeface="Arial"/>
              <a:buChar char="•"/>
            </a:pPr>
            <a:r>
              <a:rPr lang="en-US" sz="2400" dirty="0">
                <a:solidFill>
                  <a:srgbClr val="233C7A"/>
                </a:solidFill>
                <a:latin typeface="Tisa Sans OT" panose="020B0504020201020104" pitchFamily="34" charset="0"/>
              </a:rPr>
              <a:t>Reflect</a:t>
            </a:r>
          </a:p>
          <a:p>
            <a:pPr marL="518160" lvl="1" indent="-259080">
              <a:lnSpc>
                <a:spcPts val="3840"/>
              </a:lnSpc>
              <a:buFont typeface="Arial"/>
              <a:buChar char="•"/>
            </a:pPr>
            <a:r>
              <a:rPr lang="en-US" sz="2400" dirty="0">
                <a:solidFill>
                  <a:srgbClr val="233C7A"/>
                </a:solidFill>
                <a:latin typeface="Tisa Sans OT" panose="020B0504020201020104" pitchFamily="34" charset="0"/>
              </a:rPr>
              <a:t>Share</a:t>
            </a:r>
          </a:p>
          <a:p>
            <a:pPr marL="518160" lvl="1" indent="-259080">
              <a:lnSpc>
                <a:spcPts val="3840"/>
              </a:lnSpc>
              <a:buFont typeface="Arial"/>
              <a:buChar char="•"/>
            </a:pPr>
            <a:r>
              <a:rPr lang="en-US" sz="2400" dirty="0">
                <a:solidFill>
                  <a:srgbClr val="233C7A"/>
                </a:solidFill>
                <a:latin typeface="Tisa Sans OT" panose="020B0504020201020104" pitchFamily="34" charset="0"/>
              </a:rPr>
              <a:t>Celebrate</a:t>
            </a:r>
          </a:p>
        </p:txBody>
      </p:sp>
      <p:sp>
        <p:nvSpPr>
          <p:cNvPr id="17" name="TextBox 17"/>
          <p:cNvSpPr txBox="1"/>
          <p:nvPr/>
        </p:nvSpPr>
        <p:spPr>
          <a:xfrm>
            <a:off x="10431241" y="7353300"/>
            <a:ext cx="2274755" cy="1430357"/>
          </a:xfrm>
          <a:prstGeom prst="rect">
            <a:avLst/>
          </a:prstGeom>
        </p:spPr>
        <p:txBody>
          <a:bodyPr lIns="0" tIns="0" rIns="0" bIns="0" rtlCol="0" anchor="t">
            <a:spAutoFit/>
          </a:bodyPr>
          <a:lstStyle/>
          <a:p>
            <a:pPr marL="518160" lvl="1" indent="-259080">
              <a:lnSpc>
                <a:spcPts val="3840"/>
              </a:lnSpc>
              <a:buFont typeface="Arial"/>
              <a:buChar char="•"/>
            </a:pPr>
            <a:r>
              <a:rPr lang="en-US" sz="2400" dirty="0">
                <a:solidFill>
                  <a:srgbClr val="233C7A"/>
                </a:solidFill>
                <a:latin typeface="Tisa Sans OT" panose="020B0504020201020104" pitchFamily="34" charset="0"/>
              </a:rPr>
              <a:t>Investigation</a:t>
            </a:r>
          </a:p>
          <a:p>
            <a:pPr marL="518160" lvl="1" indent="-259080">
              <a:lnSpc>
                <a:spcPts val="3840"/>
              </a:lnSpc>
              <a:buFont typeface="Arial"/>
              <a:buChar char="•"/>
            </a:pPr>
            <a:r>
              <a:rPr lang="en-US" sz="2400" dirty="0">
                <a:solidFill>
                  <a:srgbClr val="233C7A"/>
                </a:solidFill>
                <a:latin typeface="Tisa Sans OT" panose="020B0504020201020104" pitchFamily="34" charset="0"/>
              </a:rPr>
              <a:t>Execution</a:t>
            </a:r>
          </a:p>
          <a:p>
            <a:pPr marL="518160" lvl="1" indent="-259080">
              <a:lnSpc>
                <a:spcPts val="3840"/>
              </a:lnSpc>
              <a:buFont typeface="Arial"/>
              <a:buChar char="•"/>
            </a:pPr>
            <a:r>
              <a:rPr lang="en-US" sz="2400" dirty="0">
                <a:solidFill>
                  <a:srgbClr val="233C7A"/>
                </a:solidFill>
                <a:latin typeface="Tisa Sans OT" panose="020B0504020201020104" pitchFamily="34" charset="0"/>
              </a:rPr>
              <a:t>Reflect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075624"/>
            <a:ext cx="13362624" cy="13362624"/>
          </a:xfrm>
          <a:custGeom>
            <a:avLst/>
            <a:gdLst/>
            <a:ahLst/>
            <a:cxnLst/>
            <a:rect l="l" t="t" r="r" b="b"/>
            <a:pathLst>
              <a:path w="13362624" h="13362624">
                <a:moveTo>
                  <a:pt x="13362624" y="0"/>
                </a:moveTo>
                <a:lnTo>
                  <a:pt x="0" y="0"/>
                </a:lnTo>
                <a:lnTo>
                  <a:pt x="0" y="13362624"/>
                </a:lnTo>
                <a:lnTo>
                  <a:pt x="13362624" y="13362624"/>
                </a:lnTo>
                <a:lnTo>
                  <a:pt x="133626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3049505"/>
            <a:ext cx="6845932" cy="4743252"/>
          </a:xfrm>
          <a:prstGeom prst="rect">
            <a:avLst/>
          </a:prstGeom>
        </p:spPr>
        <p:txBody>
          <a:bodyPr lIns="0" tIns="0" rIns="0" bIns="0" rtlCol="0" anchor="t">
            <a:spAutoFit/>
          </a:bodyPr>
          <a:lstStyle/>
          <a:p>
            <a:pPr marL="0" lvl="0" indent="0">
              <a:lnSpc>
                <a:spcPts val="11999"/>
              </a:lnSpc>
            </a:pPr>
            <a:r>
              <a:rPr lang="en-US" sz="9999" dirty="0">
                <a:solidFill>
                  <a:srgbClr val="FFFFFF"/>
                </a:solidFill>
                <a:latin typeface="Heroic Condensed Medium" panose="02000506030000020004" pitchFamily="50" charset="0"/>
              </a:rPr>
              <a:t>ADVISORS: COACH, MENTOR, CHEERLEADER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46669" cy="10287000"/>
          </a:xfrm>
          <a:prstGeom prst="rect">
            <a:avLst/>
          </a:prstGeom>
          <a:solidFill>
            <a:srgbClr val="233C7A"/>
          </a:solidFill>
        </p:spPr>
        <p:txBody>
          <a:bodyPr/>
          <a:lstStyle/>
          <a:p>
            <a:endParaRPr lang="en-US"/>
          </a:p>
        </p:txBody>
      </p:sp>
      <p:grpSp>
        <p:nvGrpSpPr>
          <p:cNvPr id="3" name="Group 3"/>
          <p:cNvGrpSpPr/>
          <p:nvPr/>
        </p:nvGrpSpPr>
        <p:grpSpPr>
          <a:xfrm>
            <a:off x="784294" y="2525575"/>
            <a:ext cx="6952133" cy="5876797"/>
            <a:chOff x="0" y="0"/>
            <a:chExt cx="9269510" cy="7835729"/>
          </a:xfrm>
        </p:grpSpPr>
        <p:pic>
          <p:nvPicPr>
            <p:cNvPr id="4" name="Picture 4"/>
            <p:cNvPicPr>
              <a:picLocks noChangeAspect="1"/>
            </p:cNvPicPr>
            <p:nvPr/>
          </p:nvPicPr>
          <p:blipFill>
            <a:blip r:embed="rId2"/>
            <a:srcRect l="3150" r="17983"/>
            <a:stretch>
              <a:fillRect/>
            </a:stretch>
          </p:blipFill>
          <p:spPr>
            <a:xfrm>
              <a:off x="0" y="0"/>
              <a:ext cx="9269510" cy="7835729"/>
            </a:xfrm>
            <a:prstGeom prst="rect">
              <a:avLst/>
            </a:prstGeom>
          </p:spPr>
        </p:pic>
      </p:grpSp>
      <p:sp>
        <p:nvSpPr>
          <p:cNvPr id="5" name="TextBox 5"/>
          <p:cNvSpPr txBox="1"/>
          <p:nvPr/>
        </p:nvSpPr>
        <p:spPr>
          <a:xfrm>
            <a:off x="8260301" y="704968"/>
            <a:ext cx="10551574" cy="1442639"/>
          </a:xfrm>
          <a:prstGeom prst="rect">
            <a:avLst/>
          </a:prstGeom>
        </p:spPr>
        <p:txBody>
          <a:bodyPr lIns="0" tIns="0" rIns="0" bIns="0" rtlCol="0" anchor="t">
            <a:spAutoFit/>
          </a:bodyPr>
          <a:lstStyle/>
          <a:p>
            <a:pPr>
              <a:lnSpc>
                <a:spcPts val="10999"/>
              </a:lnSpc>
            </a:pPr>
            <a:r>
              <a:rPr lang="en-US" sz="9999" dirty="0">
                <a:solidFill>
                  <a:srgbClr val="233C7A"/>
                </a:solidFill>
                <a:latin typeface="Heroic Condensed Medium" panose="02000506030000020004" pitchFamily="50" charset="0"/>
              </a:rPr>
              <a:t>EXPECTATIONS OF SCHOOL</a:t>
            </a:r>
          </a:p>
        </p:txBody>
      </p:sp>
      <p:sp>
        <p:nvSpPr>
          <p:cNvPr id="6" name="TextBox 6"/>
          <p:cNvSpPr txBox="1"/>
          <p:nvPr/>
        </p:nvSpPr>
        <p:spPr>
          <a:xfrm>
            <a:off x="8260301" y="2427315"/>
            <a:ext cx="9411016" cy="7484741"/>
          </a:xfrm>
          <a:prstGeom prst="rect">
            <a:avLst/>
          </a:prstGeom>
        </p:spPr>
        <p:txBody>
          <a:bodyPr lIns="0" tIns="0" rIns="0" bIns="0" rtlCol="0" anchor="t">
            <a:spAutoFit/>
          </a:bodyPr>
          <a:lstStyle/>
          <a:p>
            <a:pPr marL="604516" lvl="1" indent="-302258">
              <a:lnSpc>
                <a:spcPts val="3919"/>
              </a:lnSpc>
              <a:buFont typeface="Arial"/>
              <a:buChar char="•"/>
            </a:pPr>
            <a:r>
              <a:rPr lang="en-US" sz="2799" dirty="0">
                <a:solidFill>
                  <a:srgbClr val="233C7A"/>
                </a:solidFill>
                <a:latin typeface="Tisa Sans OT" panose="020B0504020201020104" pitchFamily="34" charset="0"/>
              </a:rPr>
              <a:t>Sign the MOU whenever there is a new advisor or principal.</a:t>
            </a:r>
          </a:p>
          <a:p>
            <a:pPr>
              <a:lnSpc>
                <a:spcPts val="3919"/>
              </a:lnSpc>
            </a:pPr>
            <a:endParaRPr lang="en-US" sz="2799" dirty="0">
              <a:solidFill>
                <a:srgbClr val="233C7A"/>
              </a:solidFill>
              <a:latin typeface="Tisa Sans OT" panose="020B0504020201020104" pitchFamily="34" charset="0"/>
            </a:endParaRPr>
          </a:p>
          <a:p>
            <a:pPr marL="604516" lvl="1" indent="-302258">
              <a:lnSpc>
                <a:spcPts val="3919"/>
              </a:lnSpc>
              <a:buFont typeface="Arial"/>
              <a:buChar char="•"/>
            </a:pPr>
            <a:r>
              <a:rPr lang="en-US" sz="2799" dirty="0">
                <a:solidFill>
                  <a:srgbClr val="233C7A"/>
                </a:solidFill>
                <a:latin typeface="Tisa Sans OT" panose="020B0504020201020104" pitchFamily="34" charset="0"/>
              </a:rPr>
              <a:t>Support team in executing on the basics of SIA: one project, engaging peers, Jefferson Awards.</a:t>
            </a:r>
          </a:p>
          <a:p>
            <a:pPr>
              <a:lnSpc>
                <a:spcPts val="3919"/>
              </a:lnSpc>
            </a:pPr>
            <a:endParaRPr lang="en-US" sz="2799" dirty="0">
              <a:solidFill>
                <a:srgbClr val="233C7A"/>
              </a:solidFill>
              <a:latin typeface="Tisa Sans OT" panose="020B0504020201020104" pitchFamily="34" charset="0"/>
            </a:endParaRPr>
          </a:p>
          <a:p>
            <a:pPr marL="604516" lvl="1" indent="-302258">
              <a:lnSpc>
                <a:spcPts val="3919"/>
              </a:lnSpc>
              <a:buFont typeface="Arial"/>
              <a:buChar char="•"/>
            </a:pPr>
            <a:r>
              <a:rPr lang="en-US" sz="2799" dirty="0">
                <a:solidFill>
                  <a:srgbClr val="233C7A"/>
                </a:solidFill>
                <a:latin typeface="Tisa Sans OT" panose="020B0504020201020104" pitchFamily="34" charset="0"/>
              </a:rPr>
              <a:t>Ensure teams attend at least one SIA conference each year (Nov, Feb) and participate in end-of –year reflection (April).</a:t>
            </a:r>
          </a:p>
          <a:p>
            <a:pPr>
              <a:lnSpc>
                <a:spcPts val="3919"/>
              </a:lnSpc>
            </a:pPr>
            <a:endParaRPr lang="en-US" sz="2799" dirty="0">
              <a:solidFill>
                <a:srgbClr val="233C7A"/>
              </a:solidFill>
              <a:latin typeface="Tisa Sans OT" panose="020B0504020201020104" pitchFamily="34" charset="0"/>
            </a:endParaRPr>
          </a:p>
          <a:p>
            <a:pPr marL="604516" lvl="1" indent="-302258">
              <a:lnSpc>
                <a:spcPts val="3919"/>
              </a:lnSpc>
              <a:buFont typeface="Arial"/>
              <a:buChar char="•"/>
            </a:pPr>
            <a:r>
              <a:rPr lang="en-US" sz="2799" dirty="0">
                <a:solidFill>
                  <a:srgbClr val="233C7A"/>
                </a:solidFill>
                <a:latin typeface="Tisa Sans OT" panose="020B0504020201020104" pitchFamily="34" charset="0"/>
              </a:rPr>
              <a:t>Connect monthly with the Program Manager and invite the Program Manager to SIA meetings.</a:t>
            </a:r>
          </a:p>
          <a:p>
            <a:pPr>
              <a:lnSpc>
                <a:spcPts val="3919"/>
              </a:lnSpc>
            </a:pPr>
            <a:endParaRPr lang="en-US" sz="2799" dirty="0">
              <a:solidFill>
                <a:srgbClr val="233C7A"/>
              </a:solidFill>
              <a:latin typeface="Tisa Sans OT" panose="020B0504020201020104" pitchFamily="34" charset="0"/>
            </a:endParaRPr>
          </a:p>
          <a:p>
            <a:pPr marL="604516" lvl="1" indent="-302258">
              <a:lnSpc>
                <a:spcPts val="3919"/>
              </a:lnSpc>
              <a:buFont typeface="Arial"/>
              <a:buChar char="•"/>
            </a:pPr>
            <a:r>
              <a:rPr lang="en-US" sz="2799" dirty="0">
                <a:solidFill>
                  <a:srgbClr val="233C7A"/>
                </a:solidFill>
                <a:latin typeface="Tisa Sans OT" panose="020B0504020201020104" pitchFamily="34" charset="0"/>
              </a:rPr>
              <a:t>Support, encourage, and empower your youth to serve, lead and recognize!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5946669" cy="10287000"/>
          </a:xfrm>
          <a:prstGeom prst="rect">
            <a:avLst/>
          </a:prstGeom>
          <a:solidFill>
            <a:srgbClr val="233C7A"/>
          </a:solidFill>
        </p:spPr>
        <p:txBody>
          <a:bodyPr/>
          <a:lstStyle/>
          <a:p>
            <a:endParaRPr lang="en-US"/>
          </a:p>
        </p:txBody>
      </p:sp>
      <p:grpSp>
        <p:nvGrpSpPr>
          <p:cNvPr id="3" name="Group 3"/>
          <p:cNvGrpSpPr/>
          <p:nvPr/>
        </p:nvGrpSpPr>
        <p:grpSpPr>
          <a:xfrm>
            <a:off x="784294" y="2525575"/>
            <a:ext cx="6952133" cy="5876797"/>
            <a:chOff x="0" y="0"/>
            <a:chExt cx="9269510" cy="7835729"/>
          </a:xfrm>
        </p:grpSpPr>
        <p:pic>
          <p:nvPicPr>
            <p:cNvPr id="4" name="Picture 4"/>
            <p:cNvPicPr>
              <a:picLocks noChangeAspect="1"/>
            </p:cNvPicPr>
            <p:nvPr/>
          </p:nvPicPr>
          <p:blipFill>
            <a:blip r:embed="rId2"/>
            <a:srcRect l="37337" r="11228"/>
            <a:stretch>
              <a:fillRect/>
            </a:stretch>
          </p:blipFill>
          <p:spPr>
            <a:xfrm>
              <a:off x="0" y="0"/>
              <a:ext cx="9269510" cy="7835729"/>
            </a:xfrm>
            <a:prstGeom prst="rect">
              <a:avLst/>
            </a:prstGeom>
          </p:spPr>
        </p:pic>
      </p:grpSp>
      <p:sp>
        <p:nvSpPr>
          <p:cNvPr id="5" name="TextBox 5"/>
          <p:cNvSpPr txBox="1"/>
          <p:nvPr/>
        </p:nvSpPr>
        <p:spPr>
          <a:xfrm>
            <a:off x="8260301" y="704968"/>
            <a:ext cx="10551574" cy="1442639"/>
          </a:xfrm>
          <a:prstGeom prst="rect">
            <a:avLst/>
          </a:prstGeom>
        </p:spPr>
        <p:txBody>
          <a:bodyPr lIns="0" tIns="0" rIns="0" bIns="0" rtlCol="0" anchor="t">
            <a:spAutoFit/>
          </a:bodyPr>
          <a:lstStyle/>
          <a:p>
            <a:pPr>
              <a:lnSpc>
                <a:spcPts val="10999"/>
              </a:lnSpc>
            </a:pPr>
            <a:r>
              <a:rPr lang="en-US" sz="9999" dirty="0">
                <a:solidFill>
                  <a:srgbClr val="233C7A"/>
                </a:solidFill>
                <a:latin typeface="Heroic Condensed Medium" panose="02000506030000020004" pitchFamily="50" charset="0"/>
              </a:rPr>
              <a:t>ROLE OF SCHOOL ADVISOR</a:t>
            </a:r>
          </a:p>
        </p:txBody>
      </p:sp>
      <p:sp>
        <p:nvSpPr>
          <p:cNvPr id="6" name="TextBox 6"/>
          <p:cNvSpPr txBox="1"/>
          <p:nvPr/>
        </p:nvSpPr>
        <p:spPr>
          <a:xfrm>
            <a:off x="8260301" y="2477950"/>
            <a:ext cx="9100595" cy="6444072"/>
          </a:xfrm>
          <a:prstGeom prst="rect">
            <a:avLst/>
          </a:prstGeom>
        </p:spPr>
        <p:txBody>
          <a:bodyPr lIns="0" tIns="0" rIns="0" bIns="0" rtlCol="0" anchor="t">
            <a:spAutoFit/>
          </a:bodyPr>
          <a:lstStyle/>
          <a:p>
            <a:pPr marL="647695" lvl="1" indent="-323848">
              <a:lnSpc>
                <a:spcPts val="4199"/>
              </a:lnSpc>
              <a:buFont typeface="Arial"/>
              <a:buChar char="•"/>
            </a:pPr>
            <a:r>
              <a:rPr lang="en-US" sz="2999" b="1" dirty="0">
                <a:solidFill>
                  <a:srgbClr val="233C7A"/>
                </a:solidFill>
                <a:latin typeface="Tisa Sans OT" panose="020B0504020201020104" pitchFamily="34" charset="0"/>
              </a:rPr>
              <a:t>MEET</a:t>
            </a:r>
            <a:r>
              <a:rPr lang="en-US" sz="2999" dirty="0">
                <a:solidFill>
                  <a:srgbClr val="233C7A"/>
                </a:solidFill>
                <a:latin typeface="Tisa Sans OT" panose="020B0504020201020104" pitchFamily="34" charset="0"/>
              </a:rPr>
              <a:t> with teams and students weekly, bi-weekly, or monthly</a:t>
            </a:r>
          </a:p>
          <a:p>
            <a:pPr>
              <a:lnSpc>
                <a:spcPts val="4199"/>
              </a:lnSpc>
            </a:pPr>
            <a:endParaRPr lang="en-US" sz="2999" dirty="0">
              <a:solidFill>
                <a:srgbClr val="233C7A"/>
              </a:solidFill>
              <a:latin typeface="Tisa Sans OT" panose="020B0504020201020104" pitchFamily="34" charset="0"/>
            </a:endParaRPr>
          </a:p>
          <a:p>
            <a:pPr marL="647695" lvl="1" indent="-323848">
              <a:lnSpc>
                <a:spcPts val="4199"/>
              </a:lnSpc>
              <a:buFont typeface="Arial"/>
              <a:buChar char="•"/>
            </a:pPr>
            <a:r>
              <a:rPr lang="en-US" sz="2999" b="1" dirty="0">
                <a:solidFill>
                  <a:srgbClr val="233C7A"/>
                </a:solidFill>
                <a:latin typeface="Tisa Sans OT" panose="020B0504020201020104" pitchFamily="34" charset="0"/>
              </a:rPr>
              <a:t>SUPPORT FACILITATION </a:t>
            </a:r>
            <a:r>
              <a:rPr lang="en-US" sz="2999" dirty="0">
                <a:solidFill>
                  <a:srgbClr val="233C7A"/>
                </a:solidFill>
                <a:latin typeface="Tisa Sans OT" panose="020B0504020201020104" pitchFamily="34" charset="0"/>
              </a:rPr>
              <a:t>of SIA planning or learning activities and team meetings. When appropriate, handing over meeting leadership to student leaders (e.g. president, chair, etc.)</a:t>
            </a:r>
          </a:p>
          <a:p>
            <a:pPr>
              <a:lnSpc>
                <a:spcPts val="4199"/>
              </a:lnSpc>
            </a:pPr>
            <a:endParaRPr lang="en-US" sz="2999" dirty="0">
              <a:solidFill>
                <a:srgbClr val="233C7A"/>
              </a:solidFill>
              <a:latin typeface="Tisa Sans OT" panose="020B0504020201020104" pitchFamily="34" charset="0"/>
            </a:endParaRPr>
          </a:p>
          <a:p>
            <a:pPr marL="647695" lvl="1" indent="-323848">
              <a:lnSpc>
                <a:spcPts val="4199"/>
              </a:lnSpc>
              <a:buFont typeface="Arial"/>
              <a:buChar char="•"/>
            </a:pPr>
            <a:r>
              <a:rPr lang="en-US" sz="2999" b="1" dirty="0">
                <a:solidFill>
                  <a:srgbClr val="233C7A"/>
                </a:solidFill>
                <a:latin typeface="Tisa Sans OT" panose="020B0504020201020104" pitchFamily="34" charset="0"/>
              </a:rPr>
              <a:t>COACH</a:t>
            </a:r>
            <a:r>
              <a:rPr lang="en-US" sz="2999" dirty="0">
                <a:solidFill>
                  <a:srgbClr val="233C7A"/>
                </a:solidFill>
                <a:latin typeface="Tisa Sans OT" panose="020B0504020201020104" pitchFamily="34" charset="0"/>
              </a:rPr>
              <a:t> students as they go through the service-learning process, provide feedback, help teams address challenges, create the space for meaningful and inclusive learning.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5946669" cy="10287000"/>
          </a:xfrm>
          <a:prstGeom prst="rect">
            <a:avLst/>
          </a:prstGeom>
          <a:solidFill>
            <a:srgbClr val="233C7A"/>
          </a:solidFill>
        </p:spPr>
        <p:txBody>
          <a:bodyPr/>
          <a:lstStyle/>
          <a:p>
            <a:endParaRPr lang="en-US"/>
          </a:p>
        </p:txBody>
      </p:sp>
      <p:grpSp>
        <p:nvGrpSpPr>
          <p:cNvPr id="3" name="Group 3"/>
          <p:cNvGrpSpPr/>
          <p:nvPr/>
        </p:nvGrpSpPr>
        <p:grpSpPr>
          <a:xfrm>
            <a:off x="784294" y="2525575"/>
            <a:ext cx="6952133" cy="5876797"/>
            <a:chOff x="0" y="0"/>
            <a:chExt cx="9269510" cy="7835729"/>
          </a:xfrm>
        </p:grpSpPr>
        <p:pic>
          <p:nvPicPr>
            <p:cNvPr id="4" name="Picture 4"/>
            <p:cNvPicPr>
              <a:picLocks noChangeAspect="1"/>
            </p:cNvPicPr>
            <p:nvPr/>
          </p:nvPicPr>
          <p:blipFill>
            <a:blip r:embed="rId2"/>
            <a:srcRect l="6094" r="27362"/>
            <a:stretch>
              <a:fillRect/>
            </a:stretch>
          </p:blipFill>
          <p:spPr>
            <a:xfrm>
              <a:off x="0" y="0"/>
              <a:ext cx="9269510" cy="7835729"/>
            </a:xfrm>
            <a:prstGeom prst="rect">
              <a:avLst/>
            </a:prstGeom>
          </p:spPr>
        </p:pic>
      </p:grpSp>
      <p:sp>
        <p:nvSpPr>
          <p:cNvPr id="5" name="TextBox 5"/>
          <p:cNvSpPr txBox="1"/>
          <p:nvPr/>
        </p:nvSpPr>
        <p:spPr>
          <a:xfrm>
            <a:off x="8260301" y="704968"/>
            <a:ext cx="10551574" cy="1442639"/>
          </a:xfrm>
          <a:prstGeom prst="rect">
            <a:avLst/>
          </a:prstGeom>
        </p:spPr>
        <p:txBody>
          <a:bodyPr lIns="0" tIns="0" rIns="0" bIns="0" rtlCol="0" anchor="t">
            <a:spAutoFit/>
          </a:bodyPr>
          <a:lstStyle/>
          <a:p>
            <a:pPr>
              <a:lnSpc>
                <a:spcPts val="10999"/>
              </a:lnSpc>
            </a:pPr>
            <a:r>
              <a:rPr lang="en-US" sz="9999" dirty="0">
                <a:solidFill>
                  <a:srgbClr val="233C7A"/>
                </a:solidFill>
                <a:latin typeface="Heroic Condensed Medium" panose="02000506030000020004" pitchFamily="50" charset="0"/>
              </a:rPr>
              <a:t>ROLE OF MULTIPLYING GOOD</a:t>
            </a:r>
          </a:p>
        </p:txBody>
      </p:sp>
      <p:sp>
        <p:nvSpPr>
          <p:cNvPr id="6" name="TextBox 6"/>
          <p:cNvSpPr txBox="1"/>
          <p:nvPr/>
        </p:nvSpPr>
        <p:spPr>
          <a:xfrm>
            <a:off x="8260301" y="2487475"/>
            <a:ext cx="9394678" cy="7291740"/>
          </a:xfrm>
          <a:prstGeom prst="rect">
            <a:avLst/>
          </a:prstGeom>
        </p:spPr>
        <p:txBody>
          <a:bodyPr lIns="0" tIns="0" rIns="0" bIns="0" rtlCol="0" anchor="t">
            <a:spAutoFit/>
          </a:bodyPr>
          <a:lstStyle/>
          <a:p>
            <a:pPr marL="582927" lvl="1" indent="-291463">
              <a:lnSpc>
                <a:spcPts val="3779"/>
              </a:lnSpc>
              <a:buFont typeface="Arial"/>
              <a:buChar char="•"/>
            </a:pPr>
            <a:r>
              <a:rPr lang="en-US" sz="2699" b="1" dirty="0">
                <a:solidFill>
                  <a:srgbClr val="233C7A"/>
                </a:solidFill>
                <a:latin typeface="Tisa Sans OT" panose="020B0504020201020104" pitchFamily="34" charset="0"/>
              </a:rPr>
              <a:t>EXPERTISE</a:t>
            </a:r>
            <a:r>
              <a:rPr lang="en-US" sz="2699" dirty="0">
                <a:solidFill>
                  <a:srgbClr val="233C7A"/>
                </a:solidFill>
                <a:latin typeface="Tisa Sans OT" panose="020B0504020201020104" pitchFamily="34" charset="0"/>
              </a:rPr>
              <a:t> as subject-matter expert on service-learning process and local and national service projects. Share with teams via newsletters, in-person meetings, Zoom or calls, and Conferences. Other tools include Litmos, Member Portal, and classroom curriculum.</a:t>
            </a:r>
          </a:p>
          <a:p>
            <a:pPr>
              <a:lnSpc>
                <a:spcPts val="3779"/>
              </a:lnSpc>
            </a:pPr>
            <a:endParaRPr lang="en-US" sz="2699" dirty="0">
              <a:solidFill>
                <a:srgbClr val="233C7A"/>
              </a:solidFill>
              <a:latin typeface="Tisa Sans OT" panose="020B0504020201020104" pitchFamily="34" charset="0"/>
            </a:endParaRPr>
          </a:p>
          <a:p>
            <a:pPr marL="582927" lvl="1" indent="-291463">
              <a:lnSpc>
                <a:spcPts val="3779"/>
              </a:lnSpc>
              <a:buFont typeface="Arial"/>
              <a:buChar char="•"/>
            </a:pPr>
            <a:r>
              <a:rPr lang="en-US" sz="2699" b="1" dirty="0">
                <a:solidFill>
                  <a:srgbClr val="233C7A"/>
                </a:solidFill>
                <a:latin typeface="Tisa Sans OT" panose="020B0504020201020104" pitchFamily="34" charset="0"/>
              </a:rPr>
              <a:t>SUPPORT</a:t>
            </a:r>
            <a:r>
              <a:rPr lang="en-US" sz="2699" dirty="0">
                <a:solidFill>
                  <a:srgbClr val="233C7A"/>
                </a:solidFill>
                <a:latin typeface="Tisa Sans OT" panose="020B0504020201020104" pitchFamily="34" charset="0"/>
              </a:rPr>
              <a:t> and help teams start (and re-start), assist teams through stages of service learning, and End-of-Year Reflection preparation. Financial support in the form of mini-grants and sending one advisor and two students to national Youth Summit (transportation, rooming, ticket).</a:t>
            </a:r>
          </a:p>
          <a:p>
            <a:pPr>
              <a:lnSpc>
                <a:spcPts val="3779"/>
              </a:lnSpc>
            </a:pPr>
            <a:endParaRPr lang="en-US" sz="2699" dirty="0">
              <a:solidFill>
                <a:srgbClr val="233C7A"/>
              </a:solidFill>
              <a:latin typeface="Tisa Sans OT" panose="020B0504020201020104" pitchFamily="34" charset="0"/>
            </a:endParaRPr>
          </a:p>
          <a:p>
            <a:pPr marL="582927" lvl="1" indent="-291463">
              <a:lnSpc>
                <a:spcPts val="3779"/>
              </a:lnSpc>
              <a:buFont typeface="Arial"/>
              <a:buChar char="•"/>
            </a:pPr>
            <a:r>
              <a:rPr lang="en-US" sz="2699" b="1" dirty="0">
                <a:solidFill>
                  <a:srgbClr val="233C7A"/>
                </a:solidFill>
                <a:latin typeface="Tisa Sans OT" panose="020B0504020201020104" pitchFamily="34" charset="0"/>
              </a:rPr>
              <a:t>CONNECT </a:t>
            </a:r>
            <a:r>
              <a:rPr lang="en-US" sz="2699" dirty="0">
                <a:solidFill>
                  <a:srgbClr val="233C7A"/>
                </a:solidFill>
                <a:latin typeface="Tisa Sans OT" panose="020B0504020201020104" pitchFamily="34" charset="0"/>
              </a:rPr>
              <a:t>SIA teams with each other, local Jefferson Award winners, and service community and volunteer opportunities.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1157" y="-47625"/>
            <a:ext cx="9478659" cy="10334625"/>
          </a:xfrm>
          <a:prstGeom prst="rect">
            <a:avLst/>
          </a:prstGeom>
          <a:solidFill>
            <a:srgbClr val="233C7A"/>
          </a:solidFill>
        </p:spPr>
        <p:txBody>
          <a:bodyPr/>
          <a:lstStyle/>
          <a:p>
            <a:endParaRPr lang="en-US"/>
          </a:p>
        </p:txBody>
      </p:sp>
      <p:sp>
        <p:nvSpPr>
          <p:cNvPr id="3" name="AutoShape 3"/>
          <p:cNvSpPr/>
          <p:nvPr/>
        </p:nvSpPr>
        <p:spPr>
          <a:xfrm>
            <a:off x="10604748" y="1883194"/>
            <a:ext cx="9525" cy="1085215"/>
          </a:xfrm>
          <a:prstGeom prst="rect">
            <a:avLst/>
          </a:prstGeom>
          <a:solidFill>
            <a:srgbClr val="F5BA20"/>
          </a:solidFill>
        </p:spPr>
        <p:txBody>
          <a:bodyPr/>
          <a:lstStyle/>
          <a:p>
            <a:endParaRPr lang="en-US"/>
          </a:p>
        </p:txBody>
      </p:sp>
      <p:sp>
        <p:nvSpPr>
          <p:cNvPr id="4" name="AutoShape 4"/>
          <p:cNvSpPr/>
          <p:nvPr/>
        </p:nvSpPr>
        <p:spPr>
          <a:xfrm>
            <a:off x="10604748" y="3685680"/>
            <a:ext cx="9525" cy="1085215"/>
          </a:xfrm>
          <a:prstGeom prst="rect">
            <a:avLst/>
          </a:prstGeom>
          <a:solidFill>
            <a:srgbClr val="F5BA20"/>
          </a:solidFill>
        </p:spPr>
        <p:txBody>
          <a:bodyPr/>
          <a:lstStyle/>
          <a:p>
            <a:endParaRPr lang="en-US"/>
          </a:p>
        </p:txBody>
      </p:sp>
      <p:sp>
        <p:nvSpPr>
          <p:cNvPr id="5" name="AutoShape 5"/>
          <p:cNvSpPr/>
          <p:nvPr/>
        </p:nvSpPr>
        <p:spPr>
          <a:xfrm>
            <a:off x="10604748" y="5488165"/>
            <a:ext cx="9525" cy="1085215"/>
          </a:xfrm>
          <a:prstGeom prst="rect">
            <a:avLst/>
          </a:prstGeom>
          <a:solidFill>
            <a:srgbClr val="F5BA20"/>
          </a:solidFill>
        </p:spPr>
        <p:txBody>
          <a:bodyPr/>
          <a:lstStyle/>
          <a:p>
            <a:endParaRPr lang="en-US"/>
          </a:p>
        </p:txBody>
      </p:sp>
      <p:sp>
        <p:nvSpPr>
          <p:cNvPr id="6" name="AutoShape 6"/>
          <p:cNvSpPr/>
          <p:nvPr/>
        </p:nvSpPr>
        <p:spPr>
          <a:xfrm>
            <a:off x="10604748" y="7290651"/>
            <a:ext cx="9525" cy="1085215"/>
          </a:xfrm>
          <a:prstGeom prst="rect">
            <a:avLst/>
          </a:prstGeom>
          <a:solidFill>
            <a:srgbClr val="F5BA20"/>
          </a:solidFill>
        </p:spPr>
        <p:txBody>
          <a:bodyPr/>
          <a:lstStyle/>
          <a:p>
            <a:endParaRPr lang="en-US"/>
          </a:p>
        </p:txBody>
      </p:sp>
      <p:sp>
        <p:nvSpPr>
          <p:cNvPr id="7" name="Freeform 7"/>
          <p:cNvSpPr/>
          <p:nvPr/>
        </p:nvSpPr>
        <p:spPr>
          <a:xfrm>
            <a:off x="0" y="-24337"/>
            <a:ext cx="9277502" cy="5627399"/>
          </a:xfrm>
          <a:custGeom>
            <a:avLst/>
            <a:gdLst/>
            <a:ahLst/>
            <a:cxnLst/>
            <a:rect l="l" t="t" r="r" b="b"/>
            <a:pathLst>
              <a:path w="9277502" h="5627399">
                <a:moveTo>
                  <a:pt x="0" y="0"/>
                </a:moveTo>
                <a:lnTo>
                  <a:pt x="9277502" y="0"/>
                </a:lnTo>
                <a:lnTo>
                  <a:pt x="9277502" y="5627399"/>
                </a:lnTo>
                <a:lnTo>
                  <a:pt x="0" y="5627399"/>
                </a:lnTo>
                <a:lnTo>
                  <a:pt x="0" y="0"/>
                </a:lnTo>
                <a:close/>
              </a:path>
            </a:pathLst>
          </a:custGeom>
          <a:blipFill>
            <a:blip r:embed="rId2"/>
            <a:stretch>
              <a:fillRect t="-23647"/>
            </a:stretch>
          </a:blipFill>
        </p:spPr>
        <p:txBody>
          <a:bodyPr/>
          <a:lstStyle/>
          <a:p>
            <a:endParaRPr lang="en-US"/>
          </a:p>
        </p:txBody>
      </p:sp>
      <p:sp>
        <p:nvSpPr>
          <p:cNvPr id="8" name="TextBox 8"/>
          <p:cNvSpPr txBox="1"/>
          <p:nvPr/>
        </p:nvSpPr>
        <p:spPr>
          <a:xfrm>
            <a:off x="11080097" y="1826828"/>
            <a:ext cx="5906180" cy="1192634"/>
          </a:xfrm>
          <a:prstGeom prst="rect">
            <a:avLst/>
          </a:prstGeom>
        </p:spPr>
        <p:txBody>
          <a:bodyPr lIns="0" tIns="0" rIns="0" bIns="0" rtlCol="0" anchor="t">
            <a:spAutoFit/>
          </a:bodyPr>
          <a:lstStyle/>
          <a:p>
            <a:pPr>
              <a:lnSpc>
                <a:spcPts val="3119"/>
              </a:lnSpc>
            </a:pPr>
            <a:r>
              <a:rPr lang="en-US" sz="2399" dirty="0">
                <a:solidFill>
                  <a:srgbClr val="233C7A"/>
                </a:solidFill>
                <a:latin typeface="Tisa Sans OT" panose="020B0504020201020104" pitchFamily="34" charset="0"/>
              </a:rPr>
              <a:t>The average team is between 10 - 20 students and meets once a week or once every two weeks.</a:t>
            </a:r>
          </a:p>
        </p:txBody>
      </p:sp>
      <p:sp>
        <p:nvSpPr>
          <p:cNvPr id="9" name="TextBox 9"/>
          <p:cNvSpPr txBox="1"/>
          <p:nvPr/>
        </p:nvSpPr>
        <p:spPr>
          <a:xfrm>
            <a:off x="11080097" y="3629313"/>
            <a:ext cx="5906180" cy="1192634"/>
          </a:xfrm>
          <a:prstGeom prst="rect">
            <a:avLst/>
          </a:prstGeom>
        </p:spPr>
        <p:txBody>
          <a:bodyPr lIns="0" tIns="0" rIns="0" bIns="0" rtlCol="0" anchor="t">
            <a:spAutoFit/>
          </a:bodyPr>
          <a:lstStyle/>
          <a:p>
            <a:pPr>
              <a:lnSpc>
                <a:spcPts val="3119"/>
              </a:lnSpc>
            </a:pPr>
            <a:r>
              <a:rPr lang="en-US" sz="2399" dirty="0">
                <a:solidFill>
                  <a:srgbClr val="233C7A"/>
                </a:solidFill>
                <a:latin typeface="Tisa Sans OT" panose="020B0504020201020104" pitchFamily="34" charset="0"/>
              </a:rPr>
              <a:t>Each SIA team is different. Some are runs as a class, others as club and all are in different stages of development. </a:t>
            </a:r>
          </a:p>
        </p:txBody>
      </p:sp>
      <p:sp>
        <p:nvSpPr>
          <p:cNvPr id="10" name="TextBox 10"/>
          <p:cNvSpPr txBox="1"/>
          <p:nvPr/>
        </p:nvSpPr>
        <p:spPr>
          <a:xfrm>
            <a:off x="11080097" y="5431799"/>
            <a:ext cx="5906180" cy="1192634"/>
          </a:xfrm>
          <a:prstGeom prst="rect">
            <a:avLst/>
          </a:prstGeom>
        </p:spPr>
        <p:txBody>
          <a:bodyPr lIns="0" tIns="0" rIns="0" bIns="0" rtlCol="0" anchor="t">
            <a:spAutoFit/>
          </a:bodyPr>
          <a:lstStyle/>
          <a:p>
            <a:pPr>
              <a:lnSpc>
                <a:spcPts val="3119"/>
              </a:lnSpc>
            </a:pPr>
            <a:r>
              <a:rPr lang="en-US" sz="2399" dirty="0">
                <a:solidFill>
                  <a:srgbClr val="233C7A"/>
                </a:solidFill>
                <a:latin typeface="Tisa Sans OT" panose="020B0504020201020104" pitchFamily="34" charset="0"/>
              </a:rPr>
              <a:t>SIA can be part of an existing service club or a stand-alone. The overall goal of the program is to expand volunteer capacity.</a:t>
            </a:r>
          </a:p>
        </p:txBody>
      </p:sp>
      <p:sp>
        <p:nvSpPr>
          <p:cNvPr id="11" name="TextBox 11"/>
          <p:cNvSpPr txBox="1"/>
          <p:nvPr/>
        </p:nvSpPr>
        <p:spPr>
          <a:xfrm>
            <a:off x="11080097" y="7234285"/>
            <a:ext cx="5906180" cy="1192634"/>
          </a:xfrm>
          <a:prstGeom prst="rect">
            <a:avLst/>
          </a:prstGeom>
        </p:spPr>
        <p:txBody>
          <a:bodyPr lIns="0" tIns="0" rIns="0" bIns="0" rtlCol="0" anchor="t">
            <a:spAutoFit/>
          </a:bodyPr>
          <a:lstStyle/>
          <a:p>
            <a:pPr>
              <a:lnSpc>
                <a:spcPts val="3119"/>
              </a:lnSpc>
            </a:pPr>
            <a:r>
              <a:rPr lang="en-US" sz="2399" dirty="0">
                <a:solidFill>
                  <a:srgbClr val="233C7A"/>
                </a:solidFill>
                <a:latin typeface="Tisa Sans OT" panose="020B0504020201020104" pitchFamily="34" charset="0"/>
              </a:rPr>
              <a:t>As an advisor, you don’t have to be an expert in service or service-learning, that’s where Multiplying Good comes in!</a:t>
            </a:r>
          </a:p>
        </p:txBody>
      </p:sp>
      <p:sp>
        <p:nvSpPr>
          <p:cNvPr id="12" name="TextBox 12"/>
          <p:cNvSpPr txBox="1"/>
          <p:nvPr/>
        </p:nvSpPr>
        <p:spPr>
          <a:xfrm>
            <a:off x="1215785" y="6437118"/>
            <a:ext cx="6845932" cy="3077766"/>
          </a:xfrm>
          <a:prstGeom prst="rect">
            <a:avLst/>
          </a:prstGeom>
        </p:spPr>
        <p:txBody>
          <a:bodyPr lIns="0" tIns="0" rIns="0" bIns="0" rtlCol="0" anchor="t">
            <a:spAutoFit/>
          </a:bodyPr>
          <a:lstStyle/>
          <a:p>
            <a:pPr algn="ctr">
              <a:lnSpc>
                <a:spcPts val="11999"/>
              </a:lnSpc>
            </a:pPr>
            <a:r>
              <a:rPr lang="en-US" sz="9999" dirty="0">
                <a:solidFill>
                  <a:srgbClr val="FFFFFF"/>
                </a:solidFill>
                <a:latin typeface="Heroic Condensed Medium" panose="02000506030000020004" pitchFamily="50" charset="0"/>
              </a:rPr>
              <a:t>IDEAS FOR</a:t>
            </a:r>
          </a:p>
          <a:p>
            <a:pPr marL="0" lvl="0" indent="0" algn="ctr">
              <a:lnSpc>
                <a:spcPts val="11999"/>
              </a:lnSpc>
            </a:pPr>
            <a:r>
              <a:rPr lang="en-US" sz="9999" dirty="0">
                <a:solidFill>
                  <a:srgbClr val="FFFFFF"/>
                </a:solidFill>
                <a:latin typeface="Heroic Condensed Medium" panose="02000506030000020004" pitchFamily="50" charset="0"/>
              </a:rPr>
              <a:t>NEW SIA TEAMS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1157" y="-47625"/>
            <a:ext cx="18758610" cy="2752725"/>
          </a:xfrm>
          <a:prstGeom prst="rect">
            <a:avLst/>
          </a:prstGeom>
          <a:solidFill>
            <a:srgbClr val="233C7A"/>
          </a:solidFill>
        </p:spPr>
        <p:txBody>
          <a:bodyPr/>
          <a:lstStyle/>
          <a:p>
            <a:endParaRPr lang="en-US"/>
          </a:p>
        </p:txBody>
      </p:sp>
      <p:sp>
        <p:nvSpPr>
          <p:cNvPr id="3" name="TextBox 3"/>
          <p:cNvSpPr txBox="1"/>
          <p:nvPr/>
        </p:nvSpPr>
        <p:spPr>
          <a:xfrm>
            <a:off x="313311" y="641162"/>
            <a:ext cx="8449724" cy="1442639"/>
          </a:xfrm>
          <a:prstGeom prst="rect">
            <a:avLst/>
          </a:prstGeom>
        </p:spPr>
        <p:txBody>
          <a:bodyPr lIns="0" tIns="0" rIns="0" bIns="0" rtlCol="0" anchor="t">
            <a:spAutoFit/>
          </a:bodyPr>
          <a:lstStyle/>
          <a:p>
            <a:pPr algn="ctr">
              <a:lnSpc>
                <a:spcPts val="10999"/>
              </a:lnSpc>
            </a:pPr>
            <a:r>
              <a:rPr lang="en-US" sz="9999" dirty="0">
                <a:solidFill>
                  <a:srgbClr val="FFFFFF"/>
                </a:solidFill>
                <a:latin typeface="Heroic Condensed Medium" panose="02000506030000020004" pitchFamily="50" charset="0"/>
              </a:rPr>
              <a:t>TOOLS AND RESOURCES</a:t>
            </a:r>
          </a:p>
        </p:txBody>
      </p:sp>
      <p:sp>
        <p:nvSpPr>
          <p:cNvPr id="5" name="Freeform 5"/>
          <p:cNvSpPr/>
          <p:nvPr/>
        </p:nvSpPr>
        <p:spPr>
          <a:xfrm>
            <a:off x="685603" y="3467100"/>
            <a:ext cx="9906198" cy="6050378"/>
          </a:xfrm>
          <a:custGeom>
            <a:avLst/>
            <a:gdLst/>
            <a:ahLst/>
            <a:cxnLst/>
            <a:rect l="l" t="t" r="r" b="b"/>
            <a:pathLst>
              <a:path w="10386873" h="6475164">
                <a:moveTo>
                  <a:pt x="0" y="0"/>
                </a:moveTo>
                <a:lnTo>
                  <a:pt x="10386873" y="0"/>
                </a:lnTo>
                <a:lnTo>
                  <a:pt x="10386873" y="6475164"/>
                </a:lnTo>
                <a:lnTo>
                  <a:pt x="0" y="6475164"/>
                </a:lnTo>
                <a:lnTo>
                  <a:pt x="0" y="0"/>
                </a:lnTo>
                <a:close/>
              </a:path>
            </a:pathLst>
          </a:custGeom>
          <a:blipFill>
            <a:blip r:embed="rId2"/>
            <a:stretch>
              <a:fillRect/>
            </a:stretch>
          </a:blipFill>
          <a:effectLst>
            <a:outerShdw blurRad="63500" sx="102000" sy="102000" algn="ctr" rotWithShape="0">
              <a:prstClr val="black">
                <a:alpha val="14000"/>
              </a:prstClr>
            </a:outerShdw>
          </a:effectLst>
        </p:spPr>
        <p:txBody>
          <a:bodyPr/>
          <a:lstStyle/>
          <a:p>
            <a:endParaRPr lang="en-US" dirty="0"/>
          </a:p>
        </p:txBody>
      </p:sp>
      <p:sp>
        <p:nvSpPr>
          <p:cNvPr id="6" name="TextBox 6"/>
          <p:cNvSpPr txBox="1"/>
          <p:nvPr/>
        </p:nvSpPr>
        <p:spPr>
          <a:xfrm>
            <a:off x="8915400" y="982963"/>
            <a:ext cx="9144000" cy="500137"/>
          </a:xfrm>
          <a:prstGeom prst="rect">
            <a:avLst/>
          </a:prstGeom>
        </p:spPr>
        <p:txBody>
          <a:bodyPr wrap="square" lIns="0" tIns="0" rIns="0" bIns="0" rtlCol="0" anchor="t">
            <a:spAutoFit/>
          </a:bodyPr>
          <a:lstStyle/>
          <a:p>
            <a:pPr>
              <a:lnSpc>
                <a:spcPts val="3640"/>
              </a:lnSpc>
              <a:spcBef>
                <a:spcPts val="2730"/>
              </a:spcBef>
            </a:pPr>
            <a:r>
              <a:rPr lang="en-US" sz="4000" b="1" spc="-43" dirty="0">
                <a:solidFill>
                  <a:srgbClr val="FFFFFF"/>
                </a:solidFill>
                <a:latin typeface="Tisa Sans OT" panose="020B0504020201020104" pitchFamily="34" charset="0"/>
              </a:rPr>
              <a:t>WE ARE HERE TO HELP! </a:t>
            </a:r>
          </a:p>
        </p:txBody>
      </p:sp>
      <p:sp>
        <p:nvSpPr>
          <p:cNvPr id="7" name="AutoShape 7"/>
          <p:cNvSpPr/>
          <p:nvPr/>
        </p:nvSpPr>
        <p:spPr>
          <a:xfrm>
            <a:off x="11325384" y="3467100"/>
            <a:ext cx="6277013" cy="6050378"/>
          </a:xfrm>
          <a:prstGeom prst="rect">
            <a:avLst/>
          </a:prstGeom>
          <a:solidFill>
            <a:srgbClr val="0964AF"/>
          </a:solidFill>
        </p:spPr>
        <p:txBody>
          <a:bodyPr/>
          <a:lstStyle/>
          <a:p>
            <a:endParaRPr lang="en-US"/>
          </a:p>
        </p:txBody>
      </p:sp>
      <p:sp>
        <p:nvSpPr>
          <p:cNvPr id="8" name="TextBox 8"/>
          <p:cNvSpPr txBox="1"/>
          <p:nvPr/>
        </p:nvSpPr>
        <p:spPr>
          <a:xfrm>
            <a:off x="11400346" y="3893473"/>
            <a:ext cx="6127090" cy="5288627"/>
          </a:xfrm>
          <a:prstGeom prst="rect">
            <a:avLst/>
          </a:prstGeom>
        </p:spPr>
        <p:txBody>
          <a:bodyPr lIns="0" tIns="0" rIns="0" bIns="0" rtlCol="0" anchor="t">
            <a:spAutoFit/>
          </a:bodyPr>
          <a:lstStyle/>
          <a:p>
            <a:pPr marL="712464" lvl="1" indent="-356232">
              <a:lnSpc>
                <a:spcPts val="4619"/>
              </a:lnSpc>
              <a:buFont typeface="Arial"/>
              <a:buChar char="•"/>
            </a:pPr>
            <a:r>
              <a:rPr lang="en-US" sz="3299" dirty="0">
                <a:solidFill>
                  <a:srgbClr val="FFFFFF"/>
                </a:solidFill>
                <a:latin typeface="Tisa Sans OT 1 Bold"/>
              </a:rPr>
              <a:t>Litmos Courses</a:t>
            </a:r>
          </a:p>
          <a:p>
            <a:pPr marL="1424927" lvl="2" indent="-474976">
              <a:lnSpc>
                <a:spcPts val="4619"/>
              </a:lnSpc>
              <a:buFont typeface="Arial"/>
              <a:buChar char="⚬"/>
            </a:pPr>
            <a:r>
              <a:rPr lang="en-US" sz="3299" dirty="0">
                <a:solidFill>
                  <a:srgbClr val="FFFFFF"/>
                </a:solidFill>
                <a:latin typeface="Tisa Sans OT 1 Bold"/>
              </a:rPr>
              <a:t>What is SIA?</a:t>
            </a:r>
          </a:p>
          <a:p>
            <a:pPr marL="1424927" lvl="2" indent="-474976">
              <a:lnSpc>
                <a:spcPts val="4619"/>
              </a:lnSpc>
              <a:buFont typeface="Arial"/>
              <a:buChar char="⚬"/>
            </a:pPr>
            <a:r>
              <a:rPr lang="en-US" sz="3299" dirty="0">
                <a:solidFill>
                  <a:srgbClr val="FFFFFF"/>
                </a:solidFill>
                <a:latin typeface="Tisa Sans OT 1 Bold"/>
              </a:rPr>
              <a:t>What is My Role in SIA?</a:t>
            </a:r>
          </a:p>
          <a:p>
            <a:pPr marL="1424927" lvl="2" indent="-474976">
              <a:lnSpc>
                <a:spcPts val="4619"/>
              </a:lnSpc>
              <a:buFont typeface="Arial"/>
              <a:buChar char="⚬"/>
            </a:pPr>
            <a:r>
              <a:rPr lang="en-US" sz="3299" dirty="0">
                <a:solidFill>
                  <a:srgbClr val="FFFFFF"/>
                </a:solidFill>
                <a:latin typeface="Tisa Sans OT 1 Bold"/>
              </a:rPr>
              <a:t>The Six Steps</a:t>
            </a:r>
          </a:p>
          <a:p>
            <a:pPr>
              <a:lnSpc>
                <a:spcPts val="4619"/>
              </a:lnSpc>
            </a:pPr>
            <a:endParaRPr lang="en-US" sz="3299" dirty="0">
              <a:solidFill>
                <a:srgbClr val="FFFFFF"/>
              </a:solidFill>
              <a:latin typeface="Tisa Sans OT 1 Bold"/>
            </a:endParaRPr>
          </a:p>
          <a:p>
            <a:pPr marL="712464" lvl="1" indent="-356232">
              <a:lnSpc>
                <a:spcPts val="4619"/>
              </a:lnSpc>
              <a:buFont typeface="Arial"/>
              <a:buChar char="•"/>
            </a:pPr>
            <a:r>
              <a:rPr lang="en-US" sz="3299" dirty="0">
                <a:solidFill>
                  <a:srgbClr val="FFFFFF"/>
                </a:solidFill>
                <a:latin typeface="Tisa Sans OT 1 Bold"/>
              </a:rPr>
              <a:t>Program Documents</a:t>
            </a:r>
          </a:p>
          <a:p>
            <a:pPr marL="1424927" lvl="2" indent="-474976">
              <a:lnSpc>
                <a:spcPts val="4619"/>
              </a:lnSpc>
              <a:buFont typeface="Arial"/>
              <a:buChar char="⚬"/>
            </a:pPr>
            <a:r>
              <a:rPr lang="en-US" sz="3299" dirty="0">
                <a:solidFill>
                  <a:srgbClr val="FFFFFF"/>
                </a:solidFill>
                <a:latin typeface="Tisa Sans OT 1 Bold"/>
              </a:rPr>
              <a:t>SIA Handbook </a:t>
            </a:r>
          </a:p>
          <a:p>
            <a:pPr marL="1424927" lvl="2" indent="-474976">
              <a:lnSpc>
                <a:spcPts val="4619"/>
              </a:lnSpc>
              <a:buFont typeface="Arial"/>
              <a:buChar char="⚬"/>
            </a:pPr>
            <a:r>
              <a:rPr lang="en-US" sz="3299" dirty="0">
                <a:solidFill>
                  <a:srgbClr val="FFFFFF"/>
                </a:solidFill>
                <a:latin typeface="Tisa Sans OT 1 Bold"/>
              </a:rPr>
              <a:t>Step-by-Step Guide</a:t>
            </a:r>
          </a:p>
          <a:p>
            <a:pPr marL="1424927" lvl="2" indent="-474976">
              <a:lnSpc>
                <a:spcPts val="4619"/>
              </a:lnSpc>
              <a:buFont typeface="Arial"/>
              <a:buChar char="⚬"/>
            </a:pPr>
            <a:r>
              <a:rPr lang="en-US" sz="3299" dirty="0">
                <a:solidFill>
                  <a:srgbClr val="FFFFFF"/>
                </a:solidFill>
                <a:latin typeface="Tisa Sans OT 1 Bold"/>
              </a:rPr>
              <a:t>Quarterly Checklists</a:t>
            </a:r>
          </a:p>
        </p:txBody>
      </p:sp>
      <p:sp>
        <p:nvSpPr>
          <p:cNvPr id="11" name="AutoShape 5">
            <a:extLst>
              <a:ext uri="{FF2B5EF4-FFF2-40B4-BE49-F238E27FC236}">
                <a16:creationId xmlns:a16="http://schemas.microsoft.com/office/drawing/2014/main" id="{79F3BE83-20D7-6B05-D2B1-96ED3F1E5995}"/>
              </a:ext>
            </a:extLst>
          </p:cNvPr>
          <p:cNvSpPr/>
          <p:nvPr/>
        </p:nvSpPr>
        <p:spPr>
          <a:xfrm>
            <a:off x="8610600" y="630771"/>
            <a:ext cx="9525" cy="1085215"/>
          </a:xfrm>
          <a:prstGeom prst="rect">
            <a:avLst/>
          </a:prstGeom>
          <a:solidFill>
            <a:srgbClr val="F5BA20"/>
          </a:solid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33C7A"/>
        </a:solidFill>
        <a:effectLst/>
      </p:bgPr>
    </p:bg>
    <p:spTree>
      <p:nvGrpSpPr>
        <p:cNvPr id="1" name=""/>
        <p:cNvGrpSpPr/>
        <p:nvPr/>
      </p:nvGrpSpPr>
      <p:grpSpPr>
        <a:xfrm>
          <a:off x="0" y="0"/>
          <a:ext cx="0" cy="0"/>
          <a:chOff x="0" y="0"/>
          <a:chExt cx="0" cy="0"/>
        </a:xfrm>
      </p:grpSpPr>
      <p:sp>
        <p:nvSpPr>
          <p:cNvPr id="2" name="Freeform 2"/>
          <p:cNvSpPr/>
          <p:nvPr/>
        </p:nvSpPr>
        <p:spPr>
          <a:xfrm>
            <a:off x="1028700" y="3804475"/>
            <a:ext cx="16230600" cy="2678049"/>
          </a:xfrm>
          <a:custGeom>
            <a:avLst/>
            <a:gdLst/>
            <a:ahLst/>
            <a:cxnLst/>
            <a:rect l="l" t="t" r="r" b="b"/>
            <a:pathLst>
              <a:path w="16230600" h="2678049">
                <a:moveTo>
                  <a:pt x="0" y="0"/>
                </a:moveTo>
                <a:lnTo>
                  <a:pt x="16230600" y="0"/>
                </a:lnTo>
                <a:lnTo>
                  <a:pt x="16230600" y="2678049"/>
                </a:lnTo>
                <a:lnTo>
                  <a:pt x="0" y="267804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007" b="16753"/>
          <a:stretch>
            <a:fillRect/>
          </a:stretch>
        </p:blipFill>
        <p:spPr>
          <a:xfrm>
            <a:off x="6589311" y="-287002"/>
            <a:ext cx="12435159" cy="5138732"/>
          </a:xfrm>
          <a:prstGeom prst="rect">
            <a:avLst/>
          </a:prstGeom>
        </p:spPr>
      </p:pic>
      <p:grpSp>
        <p:nvGrpSpPr>
          <p:cNvPr id="3" name="Group 3"/>
          <p:cNvGrpSpPr/>
          <p:nvPr/>
        </p:nvGrpSpPr>
        <p:grpSpPr>
          <a:xfrm>
            <a:off x="1" y="-287002"/>
            <a:ext cx="7168235" cy="5148257"/>
            <a:chOff x="0" y="0"/>
            <a:chExt cx="2023397" cy="1337915"/>
          </a:xfrm>
        </p:grpSpPr>
        <p:sp>
          <p:nvSpPr>
            <p:cNvPr id="4" name="Freeform 4"/>
            <p:cNvSpPr/>
            <p:nvPr/>
          </p:nvSpPr>
          <p:spPr>
            <a:xfrm>
              <a:off x="0" y="0"/>
              <a:ext cx="2023397" cy="1337915"/>
            </a:xfrm>
            <a:custGeom>
              <a:avLst/>
              <a:gdLst/>
              <a:ahLst/>
              <a:cxnLst/>
              <a:rect l="l" t="t" r="r" b="b"/>
              <a:pathLst>
                <a:path w="2023397" h="1337915">
                  <a:moveTo>
                    <a:pt x="0" y="0"/>
                  </a:moveTo>
                  <a:lnTo>
                    <a:pt x="2023397" y="0"/>
                  </a:lnTo>
                  <a:lnTo>
                    <a:pt x="2023397" y="1337915"/>
                  </a:lnTo>
                  <a:lnTo>
                    <a:pt x="0" y="1337915"/>
                  </a:lnTo>
                  <a:close/>
                </a:path>
              </a:pathLst>
            </a:custGeom>
            <a:solidFill>
              <a:srgbClr val="233C7A"/>
            </a:solidFill>
          </p:spPr>
          <p:txBody>
            <a:bodyPr/>
            <a:lstStyle/>
            <a:p>
              <a:endParaRPr lang="en-US" sz="2700"/>
            </a:p>
          </p:txBody>
        </p:sp>
        <p:sp>
          <p:nvSpPr>
            <p:cNvPr id="5" name="TextBox 5"/>
            <p:cNvSpPr txBox="1"/>
            <p:nvPr/>
          </p:nvSpPr>
          <p:spPr>
            <a:xfrm>
              <a:off x="0" y="-57150"/>
              <a:ext cx="812800" cy="869950"/>
            </a:xfrm>
            <a:prstGeom prst="rect">
              <a:avLst/>
            </a:prstGeom>
          </p:spPr>
          <p:txBody>
            <a:bodyPr lIns="50801" tIns="50801" rIns="50801" bIns="50801" rtlCol="0" anchor="ctr"/>
            <a:lstStyle/>
            <a:p>
              <a:pPr algn="ctr">
                <a:lnSpc>
                  <a:spcPts val="2511"/>
                </a:lnSpc>
              </a:pPr>
              <a:endParaRPr/>
            </a:p>
          </p:txBody>
        </p:sp>
      </p:grpSp>
      <p:sp>
        <p:nvSpPr>
          <p:cNvPr id="35" name="TextBox 35"/>
          <p:cNvSpPr txBox="1"/>
          <p:nvPr/>
        </p:nvSpPr>
        <p:spPr>
          <a:xfrm>
            <a:off x="8000656" y="7517261"/>
            <a:ext cx="2285951" cy="641201"/>
          </a:xfrm>
          <a:prstGeom prst="rect">
            <a:avLst/>
          </a:prstGeom>
        </p:spPr>
        <p:txBody>
          <a:bodyPr lIns="0" tIns="0" rIns="0" bIns="0" rtlCol="0" anchor="t">
            <a:spAutoFit/>
          </a:bodyPr>
          <a:lstStyle/>
          <a:p>
            <a:pPr algn="ctr">
              <a:lnSpc>
                <a:spcPts val="5040"/>
              </a:lnSpc>
            </a:pPr>
            <a:r>
              <a:rPr lang="en-US" sz="3876">
                <a:solidFill>
                  <a:srgbClr val="F5BA20"/>
                </a:solidFill>
                <a:latin typeface="Heroic Condensed Medium" panose="02000506030000020004" pitchFamily="50" charset="0"/>
              </a:rPr>
              <a:t>2007</a:t>
            </a:r>
          </a:p>
        </p:txBody>
      </p:sp>
      <p:sp>
        <p:nvSpPr>
          <p:cNvPr id="36" name="TextBox 36"/>
          <p:cNvSpPr txBox="1"/>
          <p:nvPr/>
        </p:nvSpPr>
        <p:spPr>
          <a:xfrm>
            <a:off x="8000656" y="8350628"/>
            <a:ext cx="2285951" cy="1266693"/>
          </a:xfrm>
          <a:prstGeom prst="rect">
            <a:avLst/>
          </a:prstGeom>
        </p:spPr>
        <p:txBody>
          <a:bodyPr lIns="0" tIns="0" rIns="0" bIns="0" rtlCol="0" anchor="t">
            <a:spAutoFit/>
          </a:bodyPr>
          <a:lstStyle/>
          <a:p>
            <a:pPr algn="ctr">
              <a:lnSpc>
                <a:spcPts val="2511"/>
              </a:lnSpc>
            </a:pPr>
            <a:r>
              <a:rPr lang="en-US" sz="1674" spc="26" dirty="0">
                <a:solidFill>
                  <a:srgbClr val="191919"/>
                </a:solidFill>
                <a:latin typeface="Tisa Sans OT" panose="020B0504020201020104" pitchFamily="34" charset="0"/>
              </a:rPr>
              <a:t>Multiplying Good begins recognizing outstanding service in the workplace</a:t>
            </a:r>
          </a:p>
        </p:txBody>
      </p:sp>
      <p:sp>
        <p:nvSpPr>
          <p:cNvPr id="37" name="TextBox 37"/>
          <p:cNvSpPr txBox="1"/>
          <p:nvPr/>
        </p:nvSpPr>
        <p:spPr>
          <a:xfrm>
            <a:off x="313955" y="7517261"/>
            <a:ext cx="2285951" cy="641201"/>
          </a:xfrm>
          <a:prstGeom prst="rect">
            <a:avLst/>
          </a:prstGeom>
        </p:spPr>
        <p:txBody>
          <a:bodyPr lIns="0" tIns="0" rIns="0" bIns="0" rtlCol="0" anchor="t">
            <a:spAutoFit/>
          </a:bodyPr>
          <a:lstStyle/>
          <a:p>
            <a:pPr algn="ctr">
              <a:lnSpc>
                <a:spcPts val="5040"/>
              </a:lnSpc>
            </a:pPr>
            <a:r>
              <a:rPr lang="en-US" sz="3876" dirty="0">
                <a:solidFill>
                  <a:srgbClr val="F5BA20"/>
                </a:solidFill>
                <a:latin typeface="Heroic Condensed Medium" panose="02000506030000020004" pitchFamily="50" charset="0"/>
              </a:rPr>
              <a:t>1972</a:t>
            </a:r>
          </a:p>
        </p:txBody>
      </p:sp>
      <p:sp>
        <p:nvSpPr>
          <p:cNvPr id="38" name="TextBox 38"/>
          <p:cNvSpPr txBox="1"/>
          <p:nvPr/>
        </p:nvSpPr>
        <p:spPr>
          <a:xfrm>
            <a:off x="313955" y="8350628"/>
            <a:ext cx="2285951" cy="625492"/>
          </a:xfrm>
          <a:prstGeom prst="rect">
            <a:avLst/>
          </a:prstGeom>
        </p:spPr>
        <p:txBody>
          <a:bodyPr lIns="0" tIns="0" rIns="0" bIns="0" rtlCol="0" anchor="t">
            <a:spAutoFit/>
          </a:bodyPr>
          <a:lstStyle/>
          <a:p>
            <a:pPr algn="ctr">
              <a:lnSpc>
                <a:spcPts val="2511"/>
              </a:lnSpc>
            </a:pPr>
            <a:r>
              <a:rPr lang="en-US" sz="1674" spc="26" dirty="0">
                <a:solidFill>
                  <a:srgbClr val="191919"/>
                </a:solidFill>
                <a:latin typeface="Tisa Sans OT" panose="020B0504020201020104" pitchFamily="34" charset="0"/>
              </a:rPr>
              <a:t>Multiplying Good Founded</a:t>
            </a:r>
          </a:p>
        </p:txBody>
      </p:sp>
      <p:sp>
        <p:nvSpPr>
          <p:cNvPr id="39" name="TextBox 39"/>
          <p:cNvSpPr txBox="1"/>
          <p:nvPr/>
        </p:nvSpPr>
        <p:spPr>
          <a:xfrm>
            <a:off x="2876189" y="7517261"/>
            <a:ext cx="2285951" cy="641201"/>
          </a:xfrm>
          <a:prstGeom prst="rect">
            <a:avLst/>
          </a:prstGeom>
        </p:spPr>
        <p:txBody>
          <a:bodyPr lIns="0" tIns="0" rIns="0" bIns="0" rtlCol="0" anchor="t">
            <a:spAutoFit/>
          </a:bodyPr>
          <a:lstStyle/>
          <a:p>
            <a:pPr algn="ctr">
              <a:lnSpc>
                <a:spcPts val="5040"/>
              </a:lnSpc>
            </a:pPr>
            <a:r>
              <a:rPr lang="en-US" sz="3876" dirty="0">
                <a:solidFill>
                  <a:srgbClr val="F5BA20"/>
                </a:solidFill>
                <a:latin typeface="Heroic Condensed Medium" panose="02000506030000020004" pitchFamily="50" charset="0"/>
              </a:rPr>
              <a:t>1973</a:t>
            </a:r>
          </a:p>
        </p:txBody>
      </p:sp>
      <p:sp>
        <p:nvSpPr>
          <p:cNvPr id="40" name="TextBox 40"/>
          <p:cNvSpPr txBox="1"/>
          <p:nvPr/>
        </p:nvSpPr>
        <p:spPr>
          <a:xfrm>
            <a:off x="2876189" y="8350628"/>
            <a:ext cx="2285951" cy="946093"/>
          </a:xfrm>
          <a:prstGeom prst="rect">
            <a:avLst/>
          </a:prstGeom>
        </p:spPr>
        <p:txBody>
          <a:bodyPr lIns="0" tIns="0" rIns="0" bIns="0" rtlCol="0" anchor="t">
            <a:spAutoFit/>
          </a:bodyPr>
          <a:lstStyle/>
          <a:p>
            <a:pPr algn="ctr">
              <a:lnSpc>
                <a:spcPts val="2511"/>
              </a:lnSpc>
            </a:pPr>
            <a:r>
              <a:rPr lang="en-US" sz="1674" spc="26" dirty="0">
                <a:solidFill>
                  <a:srgbClr val="191919"/>
                </a:solidFill>
                <a:latin typeface="Tisa Sans OT" panose="020B0504020201020104" pitchFamily="34" charset="0"/>
              </a:rPr>
              <a:t>First national Jefferson Award Ceremony held In Washington D.C.</a:t>
            </a:r>
          </a:p>
        </p:txBody>
      </p:sp>
      <p:sp>
        <p:nvSpPr>
          <p:cNvPr id="41" name="TextBox 41"/>
          <p:cNvSpPr txBox="1"/>
          <p:nvPr/>
        </p:nvSpPr>
        <p:spPr>
          <a:xfrm>
            <a:off x="5438423" y="7517261"/>
            <a:ext cx="2285951" cy="641201"/>
          </a:xfrm>
          <a:prstGeom prst="rect">
            <a:avLst/>
          </a:prstGeom>
        </p:spPr>
        <p:txBody>
          <a:bodyPr lIns="0" tIns="0" rIns="0" bIns="0" rtlCol="0" anchor="t">
            <a:spAutoFit/>
          </a:bodyPr>
          <a:lstStyle/>
          <a:p>
            <a:pPr algn="ctr">
              <a:lnSpc>
                <a:spcPts val="5040"/>
              </a:lnSpc>
            </a:pPr>
            <a:r>
              <a:rPr lang="en-US" sz="3876">
                <a:solidFill>
                  <a:srgbClr val="F5BA20"/>
                </a:solidFill>
                <a:latin typeface="Heroic Condensed Medium" panose="02000506030000020004" pitchFamily="50" charset="0"/>
              </a:rPr>
              <a:t>1977</a:t>
            </a:r>
          </a:p>
        </p:txBody>
      </p:sp>
      <p:sp>
        <p:nvSpPr>
          <p:cNvPr id="42" name="TextBox 42"/>
          <p:cNvSpPr txBox="1"/>
          <p:nvPr/>
        </p:nvSpPr>
        <p:spPr>
          <a:xfrm>
            <a:off x="5438423" y="8350628"/>
            <a:ext cx="2285951" cy="1587294"/>
          </a:xfrm>
          <a:prstGeom prst="rect">
            <a:avLst/>
          </a:prstGeom>
        </p:spPr>
        <p:txBody>
          <a:bodyPr lIns="0" tIns="0" rIns="0" bIns="0" rtlCol="0" anchor="t">
            <a:spAutoFit/>
          </a:bodyPr>
          <a:lstStyle/>
          <a:p>
            <a:pPr algn="ctr">
              <a:lnSpc>
                <a:spcPts val="2511"/>
              </a:lnSpc>
            </a:pPr>
            <a:r>
              <a:rPr lang="en-US" sz="1674" spc="26" dirty="0">
                <a:solidFill>
                  <a:srgbClr val="191919"/>
                </a:solidFill>
                <a:latin typeface="Tisa Sans OT" panose="020B0504020201020104" pitchFamily="34" charset="0"/>
              </a:rPr>
              <a:t>First grassroots heroes celebrated with Jefferson Awards on local TV, radio, and newspapers</a:t>
            </a:r>
          </a:p>
        </p:txBody>
      </p:sp>
      <p:sp>
        <p:nvSpPr>
          <p:cNvPr id="43" name="TextBox 43"/>
          <p:cNvSpPr txBox="1"/>
          <p:nvPr/>
        </p:nvSpPr>
        <p:spPr>
          <a:xfrm>
            <a:off x="10562890" y="7517261"/>
            <a:ext cx="2285951" cy="641201"/>
          </a:xfrm>
          <a:prstGeom prst="rect">
            <a:avLst/>
          </a:prstGeom>
        </p:spPr>
        <p:txBody>
          <a:bodyPr lIns="0" tIns="0" rIns="0" bIns="0" rtlCol="0" anchor="t">
            <a:spAutoFit/>
          </a:bodyPr>
          <a:lstStyle/>
          <a:p>
            <a:pPr algn="ctr">
              <a:lnSpc>
                <a:spcPts val="5040"/>
              </a:lnSpc>
            </a:pPr>
            <a:r>
              <a:rPr lang="en-US" sz="3876">
                <a:solidFill>
                  <a:srgbClr val="F5BA20"/>
                </a:solidFill>
                <a:latin typeface="Heroic Condensed Medium" panose="02000506030000020004" pitchFamily="50" charset="0"/>
              </a:rPr>
              <a:t>2007</a:t>
            </a:r>
          </a:p>
        </p:txBody>
      </p:sp>
      <p:sp>
        <p:nvSpPr>
          <p:cNvPr id="44" name="TextBox 44"/>
          <p:cNvSpPr txBox="1"/>
          <p:nvPr/>
        </p:nvSpPr>
        <p:spPr>
          <a:xfrm>
            <a:off x="10562890" y="8350628"/>
            <a:ext cx="2285951" cy="1266693"/>
          </a:xfrm>
          <a:prstGeom prst="rect">
            <a:avLst/>
          </a:prstGeom>
        </p:spPr>
        <p:txBody>
          <a:bodyPr lIns="0" tIns="0" rIns="0" bIns="0" rtlCol="0" anchor="t">
            <a:spAutoFit/>
          </a:bodyPr>
          <a:lstStyle/>
          <a:p>
            <a:pPr algn="ctr">
              <a:lnSpc>
                <a:spcPts val="2511"/>
              </a:lnSpc>
            </a:pPr>
            <a:r>
              <a:rPr lang="en-US" sz="1674" spc="26" dirty="0">
                <a:solidFill>
                  <a:srgbClr val="191919"/>
                </a:solidFill>
                <a:latin typeface="Tisa Sans OT" panose="020B0504020201020104" pitchFamily="34" charset="0"/>
              </a:rPr>
              <a:t>Students in Action program is launched in chapters across the country</a:t>
            </a:r>
          </a:p>
        </p:txBody>
      </p:sp>
      <p:sp>
        <p:nvSpPr>
          <p:cNvPr id="45" name="TextBox 45"/>
          <p:cNvSpPr txBox="1"/>
          <p:nvPr/>
        </p:nvSpPr>
        <p:spPr>
          <a:xfrm>
            <a:off x="13125124" y="7517261"/>
            <a:ext cx="2285951" cy="641201"/>
          </a:xfrm>
          <a:prstGeom prst="rect">
            <a:avLst/>
          </a:prstGeom>
        </p:spPr>
        <p:txBody>
          <a:bodyPr lIns="0" tIns="0" rIns="0" bIns="0" rtlCol="0" anchor="t">
            <a:spAutoFit/>
          </a:bodyPr>
          <a:lstStyle/>
          <a:p>
            <a:pPr algn="ctr">
              <a:lnSpc>
                <a:spcPts val="5040"/>
              </a:lnSpc>
            </a:pPr>
            <a:r>
              <a:rPr lang="en-US" sz="3876">
                <a:solidFill>
                  <a:srgbClr val="F5BA20"/>
                </a:solidFill>
                <a:latin typeface="Heroic Condensed Medium" panose="02000506030000020004" pitchFamily="50" charset="0"/>
              </a:rPr>
              <a:t>2018</a:t>
            </a:r>
          </a:p>
        </p:txBody>
      </p:sp>
      <p:sp>
        <p:nvSpPr>
          <p:cNvPr id="46" name="TextBox 46"/>
          <p:cNvSpPr txBox="1"/>
          <p:nvPr/>
        </p:nvSpPr>
        <p:spPr>
          <a:xfrm>
            <a:off x="13125124" y="8350628"/>
            <a:ext cx="2285951" cy="1266693"/>
          </a:xfrm>
          <a:prstGeom prst="rect">
            <a:avLst/>
          </a:prstGeom>
        </p:spPr>
        <p:txBody>
          <a:bodyPr lIns="0" tIns="0" rIns="0" bIns="0" rtlCol="0" anchor="t">
            <a:spAutoFit/>
          </a:bodyPr>
          <a:lstStyle/>
          <a:p>
            <a:pPr algn="ctr">
              <a:lnSpc>
                <a:spcPts val="2511"/>
              </a:lnSpc>
            </a:pPr>
            <a:r>
              <a:rPr lang="en-US" sz="1674" spc="26" dirty="0">
                <a:solidFill>
                  <a:srgbClr val="191919"/>
                </a:solidFill>
                <a:latin typeface="Tisa Sans OT" panose="020B0504020201020104" pitchFamily="34" charset="0"/>
              </a:rPr>
              <a:t>First class of local community leaders celebrated with Jefferson Awards</a:t>
            </a:r>
          </a:p>
        </p:txBody>
      </p:sp>
      <p:sp>
        <p:nvSpPr>
          <p:cNvPr id="47" name="TextBox 47"/>
          <p:cNvSpPr txBox="1"/>
          <p:nvPr/>
        </p:nvSpPr>
        <p:spPr>
          <a:xfrm>
            <a:off x="15688097" y="7501192"/>
            <a:ext cx="2285951" cy="641201"/>
          </a:xfrm>
          <a:prstGeom prst="rect">
            <a:avLst/>
          </a:prstGeom>
        </p:spPr>
        <p:txBody>
          <a:bodyPr lIns="0" tIns="0" rIns="0" bIns="0" rtlCol="0" anchor="t">
            <a:spAutoFit/>
          </a:bodyPr>
          <a:lstStyle/>
          <a:p>
            <a:pPr algn="ctr">
              <a:lnSpc>
                <a:spcPts val="5040"/>
              </a:lnSpc>
            </a:pPr>
            <a:r>
              <a:rPr lang="en-US" sz="3876">
                <a:solidFill>
                  <a:srgbClr val="F5BA20"/>
                </a:solidFill>
                <a:latin typeface="Heroic Condensed Medium" panose="02000506030000020004" pitchFamily="50" charset="0"/>
              </a:rPr>
              <a:t>2022</a:t>
            </a:r>
          </a:p>
        </p:txBody>
      </p:sp>
      <p:sp>
        <p:nvSpPr>
          <p:cNvPr id="48" name="TextBox 48"/>
          <p:cNvSpPr txBox="1"/>
          <p:nvPr/>
        </p:nvSpPr>
        <p:spPr>
          <a:xfrm>
            <a:off x="15688097" y="8334560"/>
            <a:ext cx="2285951" cy="946093"/>
          </a:xfrm>
          <a:prstGeom prst="rect">
            <a:avLst/>
          </a:prstGeom>
        </p:spPr>
        <p:txBody>
          <a:bodyPr lIns="0" tIns="0" rIns="0" bIns="0" rtlCol="0" anchor="t">
            <a:spAutoFit/>
          </a:bodyPr>
          <a:lstStyle/>
          <a:p>
            <a:pPr algn="ctr">
              <a:lnSpc>
                <a:spcPts val="2511"/>
              </a:lnSpc>
            </a:pPr>
            <a:r>
              <a:rPr lang="en-US" sz="1674" spc="26" dirty="0">
                <a:solidFill>
                  <a:srgbClr val="191919"/>
                </a:solidFill>
                <a:latin typeface="Tisa Sans OT" panose="020B0504020201020104" pitchFamily="34" charset="0"/>
              </a:rPr>
              <a:t>Multiplying Good celebrates 50th Anniversary</a:t>
            </a:r>
          </a:p>
        </p:txBody>
      </p:sp>
      <p:sp>
        <p:nvSpPr>
          <p:cNvPr id="50" name="TextBox 50"/>
          <p:cNvSpPr txBox="1"/>
          <p:nvPr/>
        </p:nvSpPr>
        <p:spPr>
          <a:xfrm>
            <a:off x="699494" y="613868"/>
            <a:ext cx="5259786" cy="4263924"/>
          </a:xfrm>
          <a:prstGeom prst="rect">
            <a:avLst/>
          </a:prstGeom>
        </p:spPr>
        <p:txBody>
          <a:bodyPr lIns="0" tIns="0" rIns="0" bIns="0" rtlCol="0" anchor="t">
            <a:spAutoFit/>
          </a:bodyPr>
          <a:lstStyle/>
          <a:p>
            <a:pPr>
              <a:lnSpc>
                <a:spcPts val="11000"/>
              </a:lnSpc>
            </a:pPr>
            <a:r>
              <a:rPr lang="en-US" sz="9999" spc="299">
                <a:solidFill>
                  <a:srgbClr val="FFFFFF"/>
                </a:solidFill>
                <a:latin typeface="Heroic Condensed Medium" panose="02000506030000020004" pitchFamily="50" charset="0"/>
              </a:rPr>
              <a:t>HISTORY OF MULTIPLYING GOOD</a:t>
            </a:r>
          </a:p>
        </p:txBody>
      </p:sp>
      <p:grpSp>
        <p:nvGrpSpPr>
          <p:cNvPr id="59" name="Group 58">
            <a:extLst>
              <a:ext uri="{FF2B5EF4-FFF2-40B4-BE49-F238E27FC236}">
                <a16:creationId xmlns:a16="http://schemas.microsoft.com/office/drawing/2014/main" id="{BF6A57F9-08BA-EF82-E351-380E5A85A19D}"/>
              </a:ext>
            </a:extLst>
          </p:cNvPr>
          <p:cNvGrpSpPr/>
          <p:nvPr/>
        </p:nvGrpSpPr>
        <p:grpSpPr>
          <a:xfrm>
            <a:off x="1075879" y="5414300"/>
            <a:ext cx="16135502" cy="1453091"/>
            <a:chOff x="1075865" y="5595448"/>
            <a:chExt cx="16135501" cy="1453090"/>
          </a:xfrm>
        </p:grpSpPr>
        <p:sp>
          <p:nvSpPr>
            <p:cNvPr id="6" name="AutoShape 6"/>
            <p:cNvSpPr/>
            <p:nvPr/>
          </p:nvSpPr>
          <p:spPr>
            <a:xfrm rot="-6311" flipV="1">
              <a:off x="1267832" y="5994340"/>
              <a:ext cx="15563253" cy="838"/>
            </a:xfrm>
            <a:prstGeom prst="line">
              <a:avLst/>
            </a:prstGeom>
            <a:ln w="57150" cap="flat">
              <a:solidFill>
                <a:srgbClr val="EDF0F2"/>
              </a:solidFill>
              <a:prstDash val="solid"/>
              <a:headEnd type="none" w="sm" len="sm"/>
              <a:tailEnd type="none" w="sm" len="sm"/>
            </a:ln>
          </p:spPr>
          <p:txBody>
            <a:bodyPr/>
            <a:lstStyle/>
            <a:p>
              <a:endParaRPr lang="en-US" sz="2700"/>
            </a:p>
          </p:txBody>
        </p:sp>
        <p:sp>
          <p:nvSpPr>
            <p:cNvPr id="25" name="AutoShape 25"/>
            <p:cNvSpPr/>
            <p:nvPr/>
          </p:nvSpPr>
          <p:spPr>
            <a:xfrm rot="5417273">
              <a:off x="1086673" y="6679450"/>
              <a:ext cx="736810" cy="0"/>
            </a:xfrm>
            <a:prstGeom prst="line">
              <a:avLst/>
            </a:prstGeom>
            <a:ln w="47625" cap="flat">
              <a:solidFill>
                <a:srgbClr val="86EAE9"/>
              </a:solidFill>
              <a:prstDash val="solid"/>
              <a:headEnd type="none" w="sm" len="sm"/>
              <a:tailEnd type="oval" w="lg" len="lg"/>
            </a:ln>
          </p:spPr>
          <p:txBody>
            <a:bodyPr/>
            <a:lstStyle/>
            <a:p>
              <a:endParaRPr lang="en-US" sz="2700"/>
            </a:p>
          </p:txBody>
        </p:sp>
        <p:sp>
          <p:nvSpPr>
            <p:cNvPr id="26" name="AutoShape 26"/>
            <p:cNvSpPr/>
            <p:nvPr/>
          </p:nvSpPr>
          <p:spPr>
            <a:xfrm rot="5400000">
              <a:off x="3703696" y="6671759"/>
              <a:ext cx="753557" cy="0"/>
            </a:xfrm>
            <a:prstGeom prst="line">
              <a:avLst/>
            </a:prstGeom>
            <a:ln w="47625" cap="flat">
              <a:solidFill>
                <a:srgbClr val="86EAE9"/>
              </a:solidFill>
              <a:prstDash val="solid"/>
              <a:headEnd type="none" w="sm" len="sm"/>
              <a:tailEnd type="oval" w="lg" len="lg"/>
            </a:ln>
          </p:spPr>
          <p:txBody>
            <a:bodyPr/>
            <a:lstStyle/>
            <a:p>
              <a:endParaRPr lang="en-US" sz="2700"/>
            </a:p>
          </p:txBody>
        </p:sp>
        <p:sp>
          <p:nvSpPr>
            <p:cNvPr id="27" name="AutoShape 27"/>
            <p:cNvSpPr/>
            <p:nvPr/>
          </p:nvSpPr>
          <p:spPr>
            <a:xfrm rot="5400000">
              <a:off x="6210775" y="6679450"/>
              <a:ext cx="736800" cy="0"/>
            </a:xfrm>
            <a:prstGeom prst="line">
              <a:avLst/>
            </a:prstGeom>
            <a:ln w="47625" cap="flat">
              <a:solidFill>
                <a:srgbClr val="37C9EF"/>
              </a:solidFill>
              <a:prstDash val="solid"/>
              <a:headEnd type="none" w="sm" len="sm"/>
              <a:tailEnd type="oval" w="lg" len="lg"/>
            </a:ln>
          </p:spPr>
          <p:txBody>
            <a:bodyPr/>
            <a:lstStyle/>
            <a:p>
              <a:endParaRPr lang="en-US" sz="2700"/>
            </a:p>
          </p:txBody>
        </p:sp>
        <p:sp>
          <p:nvSpPr>
            <p:cNvPr id="28" name="AutoShape 28"/>
            <p:cNvSpPr/>
            <p:nvPr/>
          </p:nvSpPr>
          <p:spPr>
            <a:xfrm rot="5399999">
              <a:off x="8773749" y="6679450"/>
              <a:ext cx="736800" cy="0"/>
            </a:xfrm>
            <a:prstGeom prst="line">
              <a:avLst/>
            </a:prstGeom>
            <a:ln w="47625" cap="flat">
              <a:solidFill>
                <a:srgbClr val="18AFD6"/>
              </a:solidFill>
              <a:prstDash val="solid"/>
              <a:headEnd type="none" w="sm" len="sm"/>
              <a:tailEnd type="oval" w="lg" len="lg"/>
            </a:ln>
          </p:spPr>
          <p:txBody>
            <a:bodyPr/>
            <a:lstStyle/>
            <a:p>
              <a:endParaRPr lang="en-US" sz="2700"/>
            </a:p>
          </p:txBody>
        </p:sp>
        <p:sp>
          <p:nvSpPr>
            <p:cNvPr id="29" name="AutoShape 29"/>
            <p:cNvSpPr/>
            <p:nvPr/>
          </p:nvSpPr>
          <p:spPr>
            <a:xfrm rot="5400000">
              <a:off x="11336723" y="6679450"/>
              <a:ext cx="736800" cy="0"/>
            </a:xfrm>
            <a:prstGeom prst="line">
              <a:avLst/>
            </a:prstGeom>
            <a:ln w="47625" cap="flat">
              <a:solidFill>
                <a:srgbClr val="1C88CF"/>
              </a:solidFill>
              <a:prstDash val="solid"/>
              <a:headEnd type="none" w="sm" len="sm"/>
              <a:tailEnd type="oval" w="lg" len="lg"/>
            </a:ln>
          </p:spPr>
          <p:txBody>
            <a:bodyPr/>
            <a:lstStyle/>
            <a:p>
              <a:endParaRPr lang="en-US" sz="2700"/>
            </a:p>
          </p:txBody>
        </p:sp>
        <p:sp>
          <p:nvSpPr>
            <p:cNvPr id="30" name="AutoShape 30"/>
            <p:cNvSpPr/>
            <p:nvPr/>
          </p:nvSpPr>
          <p:spPr>
            <a:xfrm rot="5400000">
              <a:off x="13899353" y="6679794"/>
              <a:ext cx="737488" cy="0"/>
            </a:xfrm>
            <a:prstGeom prst="line">
              <a:avLst/>
            </a:prstGeom>
            <a:ln w="47625" cap="flat">
              <a:solidFill>
                <a:srgbClr val="13538A"/>
              </a:solidFill>
              <a:prstDash val="solid"/>
              <a:headEnd type="none" w="sm" len="sm"/>
              <a:tailEnd type="oval" w="lg" len="lg"/>
            </a:ln>
          </p:spPr>
          <p:txBody>
            <a:bodyPr/>
            <a:lstStyle/>
            <a:p>
              <a:endParaRPr lang="en-US" sz="2700"/>
            </a:p>
          </p:txBody>
        </p:sp>
        <p:sp>
          <p:nvSpPr>
            <p:cNvPr id="34" name="AutoShape 34"/>
            <p:cNvSpPr/>
            <p:nvPr/>
          </p:nvSpPr>
          <p:spPr>
            <a:xfrm rot="5400000">
              <a:off x="16462327" y="6663725"/>
              <a:ext cx="737488" cy="0"/>
            </a:xfrm>
            <a:prstGeom prst="line">
              <a:avLst/>
            </a:prstGeom>
            <a:ln w="47625" cap="flat">
              <a:solidFill>
                <a:srgbClr val="13538A"/>
              </a:solidFill>
              <a:prstDash val="solid"/>
              <a:headEnd type="none" w="sm" len="sm"/>
              <a:tailEnd type="oval" w="lg" len="lg"/>
            </a:ln>
          </p:spPr>
          <p:txBody>
            <a:bodyPr/>
            <a:lstStyle/>
            <a:p>
              <a:endParaRPr lang="en-US" sz="2700"/>
            </a:p>
          </p:txBody>
        </p:sp>
        <p:sp>
          <p:nvSpPr>
            <p:cNvPr id="52" name="Oval 51">
              <a:extLst>
                <a:ext uri="{FF2B5EF4-FFF2-40B4-BE49-F238E27FC236}">
                  <a16:creationId xmlns:a16="http://schemas.microsoft.com/office/drawing/2014/main" id="{250363C1-C825-8C07-8D08-E74B1D67D34D}"/>
                </a:ext>
              </a:extLst>
            </p:cNvPr>
            <p:cNvSpPr/>
            <p:nvPr/>
          </p:nvSpPr>
          <p:spPr>
            <a:xfrm>
              <a:off x="1075865" y="5595448"/>
              <a:ext cx="761471" cy="734932"/>
            </a:xfrm>
            <a:prstGeom prst="ellipse">
              <a:avLst/>
            </a:prstGeom>
            <a:solidFill>
              <a:srgbClr val="31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C377CF3-4998-7A50-91C8-3BC8265F0FA8}"/>
                </a:ext>
              </a:extLst>
            </p:cNvPr>
            <p:cNvSpPr/>
            <p:nvPr/>
          </p:nvSpPr>
          <p:spPr>
            <a:xfrm>
              <a:off x="3699738" y="5597624"/>
              <a:ext cx="761471" cy="734932"/>
            </a:xfrm>
            <a:prstGeom prst="ellipse">
              <a:avLst/>
            </a:prstGeom>
            <a:solidFill>
              <a:srgbClr val="0F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6AC5B29-8054-2FA9-BADD-824456279701}"/>
                </a:ext>
              </a:extLst>
            </p:cNvPr>
            <p:cNvSpPr/>
            <p:nvPr/>
          </p:nvSpPr>
          <p:spPr>
            <a:xfrm>
              <a:off x="6198439" y="5595448"/>
              <a:ext cx="761471" cy="734932"/>
            </a:xfrm>
            <a:prstGeom prst="ellipse">
              <a:avLst/>
            </a:prstGeom>
            <a:solidFill>
              <a:srgbClr val="1C8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4891B64-8D0D-DDA2-D4B4-EFF879B680C2}"/>
                </a:ext>
              </a:extLst>
            </p:cNvPr>
            <p:cNvSpPr/>
            <p:nvPr/>
          </p:nvSpPr>
          <p:spPr>
            <a:xfrm>
              <a:off x="8780515" y="5595448"/>
              <a:ext cx="761471" cy="734932"/>
            </a:xfrm>
            <a:prstGeom prst="ellipse">
              <a:avLst/>
            </a:prstGeom>
            <a:solidFill>
              <a:srgbClr val="0E6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BEB55BD-E76D-15A4-0E8D-B5FA02FC4C75}"/>
                </a:ext>
              </a:extLst>
            </p:cNvPr>
            <p:cNvSpPr/>
            <p:nvPr/>
          </p:nvSpPr>
          <p:spPr>
            <a:xfrm>
              <a:off x="11344124" y="5603714"/>
              <a:ext cx="761471" cy="734932"/>
            </a:xfrm>
            <a:prstGeom prst="ellipse">
              <a:avLst/>
            </a:prstGeom>
            <a:solidFill>
              <a:srgbClr val="135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51394D3-3EE8-52F4-62F9-2FE3658135A9}"/>
                </a:ext>
              </a:extLst>
            </p:cNvPr>
            <p:cNvSpPr/>
            <p:nvPr/>
          </p:nvSpPr>
          <p:spPr>
            <a:xfrm>
              <a:off x="13886286" y="5596206"/>
              <a:ext cx="761471" cy="734932"/>
            </a:xfrm>
            <a:prstGeom prst="ellipse">
              <a:avLst/>
            </a:prstGeom>
            <a:solidFill>
              <a:srgbClr val="233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A917834-459F-42DD-15EB-5177C2FC0B89}"/>
                </a:ext>
              </a:extLst>
            </p:cNvPr>
            <p:cNvSpPr/>
            <p:nvPr/>
          </p:nvSpPr>
          <p:spPr>
            <a:xfrm>
              <a:off x="16449895" y="5601230"/>
              <a:ext cx="761471" cy="734932"/>
            </a:xfrm>
            <a:prstGeom prst="ellipse">
              <a:avLst/>
            </a:prstGeom>
            <a:solidFill>
              <a:srgbClr val="1A2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43" r="24150" b="25873"/>
          <a:stretch>
            <a:fillRect/>
          </a:stretch>
        </p:blipFill>
        <p:spPr>
          <a:xfrm>
            <a:off x="0" y="0"/>
            <a:ext cx="18288000" cy="10287000"/>
          </a:xfrm>
          <a:prstGeom prst="rect">
            <a:avLst/>
          </a:prstGeom>
        </p:spPr>
      </p:pic>
      <p:sp>
        <p:nvSpPr>
          <p:cNvPr id="3" name="AutoShape 3"/>
          <p:cNvSpPr/>
          <p:nvPr/>
        </p:nvSpPr>
        <p:spPr>
          <a:xfrm>
            <a:off x="0" y="2"/>
            <a:ext cx="18288000" cy="2961917"/>
          </a:xfrm>
          <a:prstGeom prst="rect">
            <a:avLst/>
          </a:prstGeom>
          <a:solidFill>
            <a:srgbClr val="FFFFFF"/>
          </a:solidFill>
        </p:spPr>
        <p:txBody>
          <a:bodyPr/>
          <a:lstStyle/>
          <a:p>
            <a:endParaRPr lang="en-US" sz="2700"/>
          </a:p>
        </p:txBody>
      </p:sp>
      <p:sp>
        <p:nvSpPr>
          <p:cNvPr id="4" name="TextBox 4"/>
          <p:cNvSpPr txBox="1"/>
          <p:nvPr/>
        </p:nvSpPr>
        <p:spPr>
          <a:xfrm rot="-1660">
            <a:off x="367" y="869106"/>
            <a:ext cx="18287270" cy="1795363"/>
          </a:xfrm>
          <a:prstGeom prst="rect">
            <a:avLst/>
          </a:prstGeom>
        </p:spPr>
        <p:txBody>
          <a:bodyPr lIns="0" tIns="0" rIns="0" bIns="0" rtlCol="0" anchor="t">
            <a:spAutoFit/>
          </a:bodyPr>
          <a:lstStyle/>
          <a:p>
            <a:pPr algn="ctr">
              <a:lnSpc>
                <a:spcPts val="14000"/>
              </a:lnSpc>
              <a:spcBef>
                <a:spcPct val="0"/>
              </a:spcBef>
            </a:pPr>
            <a:r>
              <a:rPr lang="en-US" sz="9999" spc="-99" dirty="0">
                <a:solidFill>
                  <a:srgbClr val="F09021"/>
                </a:solidFill>
                <a:latin typeface="Heroic Condensed Medium" panose="02000506030000020004" pitchFamily="50" charset="0"/>
              </a:rPr>
              <a:t>THE MISSION OF MULTIPLYING GOOD</a:t>
            </a:r>
          </a:p>
        </p:txBody>
      </p:sp>
      <p:sp>
        <p:nvSpPr>
          <p:cNvPr id="5" name="TextBox 5"/>
          <p:cNvSpPr txBox="1"/>
          <p:nvPr/>
        </p:nvSpPr>
        <p:spPr>
          <a:xfrm rot="-1660">
            <a:off x="2368825" y="4154694"/>
            <a:ext cx="13550354" cy="5001369"/>
          </a:xfrm>
          <a:prstGeom prst="rect">
            <a:avLst/>
          </a:prstGeom>
        </p:spPr>
        <p:txBody>
          <a:bodyPr lIns="0" tIns="0" rIns="0" bIns="0" rtlCol="0" anchor="t">
            <a:spAutoFit/>
          </a:bodyPr>
          <a:lstStyle/>
          <a:p>
            <a:pPr algn="ctr">
              <a:lnSpc>
                <a:spcPts val="5600"/>
              </a:lnSpc>
            </a:pPr>
            <a:r>
              <a:rPr lang="en-US" sz="3999" b="1" spc="-39" dirty="0">
                <a:solidFill>
                  <a:srgbClr val="FFFFFF"/>
                </a:solidFill>
                <a:latin typeface="Tisa Sans OT" panose="020B0504020201020104" pitchFamily="34" charset="0"/>
              </a:rPr>
              <a:t>Cultivating Greatness</a:t>
            </a:r>
          </a:p>
          <a:p>
            <a:pPr algn="ctr">
              <a:lnSpc>
                <a:spcPts val="5600"/>
              </a:lnSpc>
            </a:pPr>
            <a:r>
              <a:rPr lang="en-US" sz="3999" spc="-39" dirty="0">
                <a:solidFill>
                  <a:srgbClr val="FFFFFF"/>
                </a:solidFill>
                <a:latin typeface="Tisa Sans OT" panose="020B0504020201020104" pitchFamily="34" charset="0"/>
              </a:rPr>
              <a:t>At Multiplying Good, our mission is to cultivate greatness through service to others. Across five decades, we’ve seen how individuals are transformed through service, so we focus on helping people reach their full potential, and discover their power to deliver impact and bring about meaningful change.</a:t>
            </a:r>
          </a:p>
          <a:p>
            <a:pPr algn="ctr">
              <a:lnSpc>
                <a:spcPts val="5600"/>
              </a:lnSpc>
              <a:spcBef>
                <a:spcPct val="0"/>
              </a:spcBef>
            </a:pPr>
            <a:endParaRPr lang="en-US" sz="3999" spc="-39" dirty="0">
              <a:solidFill>
                <a:srgbClr val="FFFFFF"/>
              </a:solidFill>
              <a:latin typeface="Tisa Sans OT 1"/>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00" y="3296783"/>
            <a:ext cx="6096000" cy="6990218"/>
            <a:chOff x="0" y="0"/>
            <a:chExt cx="2017615" cy="2313577"/>
          </a:xfrm>
        </p:grpSpPr>
        <p:sp>
          <p:nvSpPr>
            <p:cNvPr id="4" name="Freeform 4"/>
            <p:cNvSpPr/>
            <p:nvPr/>
          </p:nvSpPr>
          <p:spPr>
            <a:xfrm>
              <a:off x="0" y="0"/>
              <a:ext cx="2017615" cy="2313577"/>
            </a:xfrm>
            <a:custGeom>
              <a:avLst/>
              <a:gdLst/>
              <a:ahLst/>
              <a:cxnLst/>
              <a:rect l="l" t="t" r="r" b="b"/>
              <a:pathLst>
                <a:path w="2017615" h="2313577">
                  <a:moveTo>
                    <a:pt x="0" y="0"/>
                  </a:moveTo>
                  <a:lnTo>
                    <a:pt x="2017615" y="0"/>
                  </a:lnTo>
                  <a:lnTo>
                    <a:pt x="2017615" y="2313577"/>
                  </a:lnTo>
                  <a:lnTo>
                    <a:pt x="0" y="2313577"/>
                  </a:lnTo>
                  <a:close/>
                </a:path>
              </a:pathLst>
            </a:custGeom>
            <a:solidFill>
              <a:srgbClr val="233C7A"/>
            </a:solidFill>
          </p:spPr>
          <p:txBody>
            <a:bodyPr/>
            <a:lstStyle/>
            <a:p>
              <a:endParaRPr lang="en-US"/>
            </a:p>
          </p:txBody>
        </p:sp>
      </p:grpSp>
      <p:sp>
        <p:nvSpPr>
          <p:cNvPr id="5" name="TextBox 5"/>
          <p:cNvSpPr txBox="1"/>
          <p:nvPr/>
        </p:nvSpPr>
        <p:spPr>
          <a:xfrm>
            <a:off x="6786803" y="7701017"/>
            <a:ext cx="4481708" cy="1590179"/>
          </a:xfrm>
          <a:prstGeom prst="rect">
            <a:avLst/>
          </a:prstGeom>
        </p:spPr>
        <p:txBody>
          <a:bodyPr lIns="0" tIns="0" rIns="0" bIns="0" rtlCol="0" anchor="t">
            <a:spAutoFit/>
          </a:bodyPr>
          <a:lstStyle/>
          <a:p>
            <a:pPr>
              <a:lnSpc>
                <a:spcPts val="3119"/>
              </a:lnSpc>
            </a:pPr>
            <a:r>
              <a:rPr lang="en-US" sz="2399" dirty="0">
                <a:solidFill>
                  <a:srgbClr val="FFFFFF"/>
                </a:solidFill>
                <a:latin typeface="Tisa Sans OT" panose="020B0504020201020104" pitchFamily="34" charset="0"/>
              </a:rPr>
              <a:t>Service is hard and inefficient. Community provides inspiration and resources. It connects. It multiplies good.</a:t>
            </a:r>
          </a:p>
        </p:txBody>
      </p:sp>
      <p:sp>
        <p:nvSpPr>
          <p:cNvPr id="6" name="AutoShape 6"/>
          <p:cNvSpPr/>
          <p:nvPr/>
        </p:nvSpPr>
        <p:spPr>
          <a:xfrm>
            <a:off x="6786803" y="6475766"/>
            <a:ext cx="2881926" cy="0"/>
          </a:xfrm>
          <a:prstGeom prst="line">
            <a:avLst/>
          </a:prstGeom>
          <a:ln w="50800" cap="flat">
            <a:solidFill>
              <a:srgbClr val="F5BA20"/>
            </a:solidFill>
            <a:prstDash val="solid"/>
            <a:headEnd type="none" w="sm" len="sm"/>
            <a:tailEnd type="none" w="sm" len="sm"/>
          </a:ln>
        </p:spPr>
        <p:txBody>
          <a:bodyPr/>
          <a:lstStyle/>
          <a:p>
            <a:endParaRPr lang="en-US"/>
          </a:p>
        </p:txBody>
      </p:sp>
      <p:sp>
        <p:nvSpPr>
          <p:cNvPr id="7" name="TextBox 7"/>
          <p:cNvSpPr txBox="1"/>
          <p:nvPr/>
        </p:nvSpPr>
        <p:spPr>
          <a:xfrm>
            <a:off x="6714637" y="3833755"/>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THE RIPPLE: A MEGA FORCE FOR GOOD</a:t>
            </a:r>
          </a:p>
        </p:txBody>
      </p:sp>
      <p:sp>
        <p:nvSpPr>
          <p:cNvPr id="8" name="TextBox 8"/>
          <p:cNvSpPr txBox="1"/>
          <p:nvPr/>
        </p:nvSpPr>
        <p:spPr>
          <a:xfrm>
            <a:off x="618638" y="902981"/>
            <a:ext cx="2312495" cy="1500411"/>
          </a:xfrm>
          <a:prstGeom prst="rect">
            <a:avLst/>
          </a:prstGeom>
        </p:spPr>
        <p:txBody>
          <a:bodyPr lIns="0" tIns="0" rIns="0" bIns="0" rtlCol="0" anchor="t">
            <a:spAutoFit/>
          </a:bodyPr>
          <a:lstStyle/>
          <a:p>
            <a:pPr>
              <a:lnSpc>
                <a:spcPts val="11700"/>
              </a:lnSpc>
              <a:spcBef>
                <a:spcPct val="0"/>
              </a:spcBef>
            </a:pPr>
            <a:r>
              <a:rPr lang="en-US" sz="9000" spc="-270" dirty="0">
                <a:solidFill>
                  <a:srgbClr val="F09021"/>
                </a:solidFill>
                <a:latin typeface="Heroic Condensed Medium" panose="02000506030000020004" pitchFamily="50" charset="0"/>
              </a:rPr>
              <a:t>VISION: </a:t>
            </a:r>
          </a:p>
        </p:txBody>
      </p:sp>
      <p:sp>
        <p:nvSpPr>
          <p:cNvPr id="9" name="TextBox 9"/>
          <p:cNvSpPr txBox="1"/>
          <p:nvPr/>
        </p:nvSpPr>
        <p:spPr>
          <a:xfrm>
            <a:off x="3082463" y="1226831"/>
            <a:ext cx="14383583" cy="1000274"/>
          </a:xfrm>
          <a:prstGeom prst="rect">
            <a:avLst/>
          </a:prstGeom>
        </p:spPr>
        <p:txBody>
          <a:bodyPr lIns="0" tIns="0" rIns="0" bIns="0" rtlCol="0" anchor="t">
            <a:spAutoFit/>
          </a:bodyPr>
          <a:lstStyle/>
          <a:p>
            <a:pPr>
              <a:lnSpc>
                <a:spcPts val="3900"/>
              </a:lnSpc>
            </a:pPr>
            <a:r>
              <a:rPr lang="en-US" sz="3000" spc="-89" dirty="0">
                <a:solidFill>
                  <a:srgbClr val="233C7A"/>
                </a:solidFill>
                <a:latin typeface="Tisa Sans OT" panose="020B0504020201020104" pitchFamily="34" charset="0"/>
              </a:rPr>
              <a:t>We envision a world where service to others motivates everyone</a:t>
            </a:r>
          </a:p>
          <a:p>
            <a:pPr>
              <a:lnSpc>
                <a:spcPts val="3900"/>
              </a:lnSpc>
              <a:spcBef>
                <a:spcPct val="0"/>
              </a:spcBef>
            </a:pPr>
            <a:r>
              <a:rPr lang="en-US" sz="3000" spc="-89" dirty="0">
                <a:solidFill>
                  <a:srgbClr val="233C7A"/>
                </a:solidFill>
                <a:latin typeface="Tisa Sans OT" panose="020B0504020201020104" pitchFamily="34" charset="0"/>
              </a:rPr>
              <a:t>to do something that has a positive impact on those around them. </a:t>
            </a:r>
          </a:p>
        </p:txBody>
      </p:sp>
      <p:grpSp>
        <p:nvGrpSpPr>
          <p:cNvPr id="11" name="Group 11"/>
          <p:cNvGrpSpPr/>
          <p:nvPr/>
        </p:nvGrpSpPr>
        <p:grpSpPr>
          <a:xfrm>
            <a:off x="12192000" y="3296783"/>
            <a:ext cx="6096000" cy="6990218"/>
            <a:chOff x="0" y="0"/>
            <a:chExt cx="2017615" cy="2313577"/>
          </a:xfrm>
        </p:grpSpPr>
        <p:sp>
          <p:nvSpPr>
            <p:cNvPr id="12" name="Freeform 12"/>
            <p:cNvSpPr/>
            <p:nvPr/>
          </p:nvSpPr>
          <p:spPr>
            <a:xfrm>
              <a:off x="0" y="0"/>
              <a:ext cx="2017615" cy="2313577"/>
            </a:xfrm>
            <a:custGeom>
              <a:avLst/>
              <a:gdLst/>
              <a:ahLst/>
              <a:cxnLst/>
              <a:rect l="l" t="t" r="r" b="b"/>
              <a:pathLst>
                <a:path w="2017615" h="2313577">
                  <a:moveTo>
                    <a:pt x="0" y="0"/>
                  </a:moveTo>
                  <a:lnTo>
                    <a:pt x="2017615" y="0"/>
                  </a:lnTo>
                  <a:lnTo>
                    <a:pt x="2017615" y="2313577"/>
                  </a:lnTo>
                  <a:lnTo>
                    <a:pt x="0" y="2313577"/>
                  </a:lnTo>
                  <a:close/>
                </a:path>
              </a:pathLst>
            </a:custGeom>
            <a:solidFill>
              <a:srgbClr val="0E65AF"/>
            </a:solidFill>
          </p:spPr>
          <p:txBody>
            <a:bodyPr/>
            <a:lstStyle/>
            <a:p>
              <a:endParaRPr lang="en-US"/>
            </a:p>
          </p:txBody>
        </p:sp>
      </p:grpSp>
      <p:sp>
        <p:nvSpPr>
          <p:cNvPr id="13" name="TextBox 13"/>
          <p:cNvSpPr txBox="1"/>
          <p:nvPr/>
        </p:nvSpPr>
        <p:spPr>
          <a:xfrm>
            <a:off x="12742123" y="7701017"/>
            <a:ext cx="4182572" cy="1590179"/>
          </a:xfrm>
          <a:prstGeom prst="rect">
            <a:avLst/>
          </a:prstGeom>
        </p:spPr>
        <p:txBody>
          <a:bodyPr lIns="0" tIns="0" rIns="0" bIns="0" rtlCol="0" anchor="t">
            <a:spAutoFit/>
          </a:bodyPr>
          <a:lstStyle/>
          <a:p>
            <a:pPr>
              <a:lnSpc>
                <a:spcPts val="3119"/>
              </a:lnSpc>
            </a:pPr>
            <a:r>
              <a:rPr lang="en-US" sz="2399" dirty="0">
                <a:solidFill>
                  <a:srgbClr val="FFFFFF"/>
                </a:solidFill>
                <a:latin typeface="Tisa Sans OT" panose="020B0504020201020104" pitchFamily="34" charset="0"/>
              </a:rPr>
              <a:t>An irresistible force to affect real change - the empathetic leaders and changemakers we need.</a:t>
            </a:r>
          </a:p>
        </p:txBody>
      </p:sp>
      <p:sp>
        <p:nvSpPr>
          <p:cNvPr id="14" name="AutoShape 14"/>
          <p:cNvSpPr/>
          <p:nvPr/>
        </p:nvSpPr>
        <p:spPr>
          <a:xfrm>
            <a:off x="12742122" y="6475766"/>
            <a:ext cx="2881926" cy="0"/>
          </a:xfrm>
          <a:prstGeom prst="line">
            <a:avLst/>
          </a:prstGeom>
          <a:ln w="50800" cap="flat">
            <a:solidFill>
              <a:srgbClr val="F5BA20"/>
            </a:solidFill>
            <a:prstDash val="solid"/>
            <a:headEnd type="none" w="sm" len="sm"/>
            <a:tailEnd type="none" w="sm" len="sm"/>
          </a:ln>
        </p:spPr>
        <p:txBody>
          <a:bodyPr/>
          <a:lstStyle/>
          <a:p>
            <a:endParaRPr lang="en-US"/>
          </a:p>
        </p:txBody>
      </p:sp>
      <p:sp>
        <p:nvSpPr>
          <p:cNvPr id="15" name="TextBox 15"/>
          <p:cNvSpPr txBox="1"/>
          <p:nvPr/>
        </p:nvSpPr>
        <p:spPr>
          <a:xfrm>
            <a:off x="12669958" y="3833755"/>
            <a:ext cx="5140088" cy="1712007"/>
          </a:xfrm>
          <a:prstGeom prst="rect">
            <a:avLst/>
          </a:prstGeom>
        </p:spPr>
        <p:txBody>
          <a:bodyPr lIns="0" tIns="0" rIns="0" bIns="0" rtlCol="0" anchor="t">
            <a:spAutoFit/>
          </a:bodyPr>
          <a:lstStyle/>
          <a:p>
            <a:pPr>
              <a:lnSpc>
                <a:spcPts val="6600"/>
              </a:lnSpc>
            </a:pPr>
            <a:r>
              <a:rPr lang="en-US" sz="6000" spc="-179">
                <a:solidFill>
                  <a:srgbClr val="FFFFFF"/>
                </a:solidFill>
                <a:latin typeface="Heroic Condensed Medium" panose="02000506030000020004" pitchFamily="50" charset="0"/>
              </a:rPr>
              <a:t>1,000,000 </a:t>
            </a:r>
          </a:p>
          <a:p>
            <a:pPr>
              <a:lnSpc>
                <a:spcPts val="6600"/>
              </a:lnSpc>
            </a:pPr>
            <a:r>
              <a:rPr lang="en-US" sz="6000" spc="-179">
                <a:solidFill>
                  <a:srgbClr val="FFFFFF"/>
                </a:solidFill>
                <a:latin typeface="Heroic Condensed Medium" panose="02000506030000020004" pitchFamily="50" charset="0"/>
              </a:rPr>
              <a:t>YOUNG LEADERS</a:t>
            </a:r>
          </a:p>
        </p:txBody>
      </p:sp>
      <p:grpSp>
        <p:nvGrpSpPr>
          <p:cNvPr id="17" name="Group 17"/>
          <p:cNvGrpSpPr/>
          <p:nvPr/>
        </p:nvGrpSpPr>
        <p:grpSpPr>
          <a:xfrm>
            <a:off x="0" y="3296783"/>
            <a:ext cx="6096000" cy="6990218"/>
            <a:chOff x="0" y="0"/>
            <a:chExt cx="2017615" cy="2313577"/>
          </a:xfrm>
        </p:grpSpPr>
        <p:sp>
          <p:nvSpPr>
            <p:cNvPr id="18" name="Freeform 18"/>
            <p:cNvSpPr/>
            <p:nvPr/>
          </p:nvSpPr>
          <p:spPr>
            <a:xfrm>
              <a:off x="0" y="0"/>
              <a:ext cx="2017615" cy="2313577"/>
            </a:xfrm>
            <a:custGeom>
              <a:avLst/>
              <a:gdLst/>
              <a:ahLst/>
              <a:cxnLst/>
              <a:rect l="l" t="t" r="r" b="b"/>
              <a:pathLst>
                <a:path w="2017615" h="2313577">
                  <a:moveTo>
                    <a:pt x="0" y="0"/>
                  </a:moveTo>
                  <a:lnTo>
                    <a:pt x="2017615" y="0"/>
                  </a:lnTo>
                  <a:lnTo>
                    <a:pt x="2017615" y="2313577"/>
                  </a:lnTo>
                  <a:lnTo>
                    <a:pt x="0" y="2313577"/>
                  </a:lnTo>
                  <a:close/>
                </a:path>
              </a:pathLst>
            </a:custGeom>
            <a:solidFill>
              <a:srgbClr val="0FB1D8"/>
            </a:solidFill>
          </p:spPr>
          <p:txBody>
            <a:bodyPr/>
            <a:lstStyle/>
            <a:p>
              <a:endParaRPr lang="en-US"/>
            </a:p>
          </p:txBody>
        </p:sp>
      </p:grpSp>
      <p:sp>
        <p:nvSpPr>
          <p:cNvPr id="19" name="TextBox 19"/>
          <p:cNvSpPr txBox="1"/>
          <p:nvPr/>
        </p:nvSpPr>
        <p:spPr>
          <a:xfrm>
            <a:off x="550122" y="7701017"/>
            <a:ext cx="3906606" cy="1590179"/>
          </a:xfrm>
          <a:prstGeom prst="rect">
            <a:avLst/>
          </a:prstGeom>
        </p:spPr>
        <p:txBody>
          <a:bodyPr lIns="0" tIns="0" rIns="0" bIns="0" rtlCol="0" anchor="t">
            <a:spAutoFit/>
          </a:bodyPr>
          <a:lstStyle/>
          <a:p>
            <a:pPr>
              <a:lnSpc>
                <a:spcPts val="3120"/>
              </a:lnSpc>
            </a:pPr>
            <a:r>
              <a:rPr lang="en-US" sz="2400" dirty="0">
                <a:solidFill>
                  <a:srgbClr val="FFFFFF"/>
                </a:solidFill>
                <a:latin typeface="Tisa Sans OT" panose="020B0504020201020104" pitchFamily="34" charset="0"/>
              </a:rPr>
              <a:t>Because in order to </a:t>
            </a:r>
          </a:p>
          <a:p>
            <a:pPr>
              <a:lnSpc>
                <a:spcPts val="3119"/>
              </a:lnSpc>
            </a:pPr>
            <a:r>
              <a:rPr lang="en-US" sz="2399" dirty="0">
                <a:solidFill>
                  <a:srgbClr val="FFFFFF"/>
                </a:solidFill>
                <a:latin typeface="Tisa Sans OT" panose="020B0504020201020104" pitchFamily="34" charset="0"/>
              </a:rPr>
              <a:t>change the narrative, we need to see, share, and be the good.</a:t>
            </a:r>
          </a:p>
        </p:txBody>
      </p:sp>
      <p:sp>
        <p:nvSpPr>
          <p:cNvPr id="20" name="AutoShape 20"/>
          <p:cNvSpPr/>
          <p:nvPr/>
        </p:nvSpPr>
        <p:spPr>
          <a:xfrm>
            <a:off x="550122" y="6475766"/>
            <a:ext cx="2881926" cy="0"/>
          </a:xfrm>
          <a:prstGeom prst="line">
            <a:avLst/>
          </a:prstGeom>
          <a:ln w="50800" cap="flat">
            <a:solidFill>
              <a:srgbClr val="F5BA20"/>
            </a:solidFill>
            <a:prstDash val="solid"/>
            <a:headEnd type="none" w="sm" len="sm"/>
            <a:tailEnd type="none" w="sm" len="sm"/>
          </a:ln>
        </p:spPr>
        <p:txBody>
          <a:bodyPr/>
          <a:lstStyle/>
          <a:p>
            <a:endParaRPr lang="en-US"/>
          </a:p>
        </p:txBody>
      </p:sp>
      <p:sp>
        <p:nvSpPr>
          <p:cNvPr id="21" name="TextBox 21"/>
          <p:cNvSpPr txBox="1"/>
          <p:nvPr/>
        </p:nvSpPr>
        <p:spPr>
          <a:xfrm>
            <a:off x="477958" y="3833754"/>
            <a:ext cx="5140088" cy="1712007"/>
          </a:xfrm>
          <a:prstGeom prst="rect">
            <a:avLst/>
          </a:prstGeom>
        </p:spPr>
        <p:txBody>
          <a:bodyPr lIns="0" tIns="0" rIns="0" bIns="0" rtlCol="0" anchor="t">
            <a:spAutoFit/>
          </a:bodyPr>
          <a:lstStyle/>
          <a:p>
            <a:pPr>
              <a:lnSpc>
                <a:spcPts val="6600"/>
              </a:lnSpc>
            </a:pPr>
            <a:r>
              <a:rPr lang="en-US" sz="6000" spc="-179" dirty="0">
                <a:solidFill>
                  <a:srgbClr val="FFFFFF"/>
                </a:solidFill>
                <a:latin typeface="Heroic Condensed Medium" panose="02000506030000020004" pitchFamily="50" charset="0"/>
              </a:rPr>
              <a:t>THE BRAND FOR SERVICE RECOGNITION IN AMERICA</a:t>
            </a:r>
          </a:p>
        </p:txBody>
      </p:sp>
      <p:sp>
        <p:nvSpPr>
          <p:cNvPr id="22" name="AutoShape 22"/>
          <p:cNvSpPr/>
          <p:nvPr/>
        </p:nvSpPr>
        <p:spPr>
          <a:xfrm>
            <a:off x="550122" y="4581521"/>
            <a:ext cx="563568" cy="0"/>
          </a:xfrm>
          <a:prstGeom prst="line">
            <a:avLst/>
          </a:prstGeom>
          <a:ln w="50800" cap="flat">
            <a:solidFill>
              <a:srgbClr val="F5BA20"/>
            </a:solidFill>
            <a:prstDash val="solid"/>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993014"/>
            <a:ext cx="9433149" cy="4265286"/>
          </a:xfrm>
          <a:custGeom>
            <a:avLst/>
            <a:gdLst/>
            <a:ahLst/>
            <a:cxnLst/>
            <a:rect l="l" t="t" r="r" b="b"/>
            <a:pathLst>
              <a:path w="9433149" h="4265286">
                <a:moveTo>
                  <a:pt x="0" y="0"/>
                </a:moveTo>
                <a:lnTo>
                  <a:pt x="9433149" y="0"/>
                </a:lnTo>
                <a:lnTo>
                  <a:pt x="9433149" y="4265286"/>
                </a:lnTo>
                <a:lnTo>
                  <a:pt x="0" y="4265286"/>
                </a:lnTo>
                <a:lnTo>
                  <a:pt x="0" y="0"/>
                </a:lnTo>
                <a:close/>
              </a:path>
            </a:pathLst>
          </a:custGeom>
          <a:blipFill>
            <a:blip r:embed="rId2"/>
            <a:stretch>
              <a:fillRect l="-16655" t="-65800" b="-27695"/>
            </a:stretch>
          </a:blipFill>
        </p:spPr>
        <p:txBody>
          <a:bodyPr/>
          <a:lstStyle/>
          <a:p>
            <a:endParaRPr lang="en-US"/>
          </a:p>
        </p:txBody>
      </p:sp>
      <p:sp>
        <p:nvSpPr>
          <p:cNvPr id="3" name="AutoShape 3"/>
          <p:cNvSpPr/>
          <p:nvPr/>
        </p:nvSpPr>
        <p:spPr>
          <a:xfrm>
            <a:off x="11963797" y="0"/>
            <a:ext cx="6792722" cy="2674119"/>
          </a:xfrm>
          <a:prstGeom prst="rect">
            <a:avLst/>
          </a:prstGeom>
          <a:solidFill>
            <a:srgbClr val="0FB1D8"/>
          </a:solidFill>
        </p:spPr>
        <p:txBody>
          <a:bodyPr/>
          <a:lstStyle/>
          <a:p>
            <a:endParaRPr lang="en-US"/>
          </a:p>
        </p:txBody>
      </p:sp>
      <p:sp>
        <p:nvSpPr>
          <p:cNvPr id="4" name="AutoShape 4"/>
          <p:cNvSpPr/>
          <p:nvPr/>
        </p:nvSpPr>
        <p:spPr>
          <a:xfrm>
            <a:off x="11963797" y="2572035"/>
            <a:ext cx="6792722" cy="2636019"/>
          </a:xfrm>
          <a:prstGeom prst="rect">
            <a:avLst/>
          </a:prstGeom>
          <a:solidFill>
            <a:srgbClr val="233C7A"/>
          </a:solidFill>
        </p:spPr>
        <p:txBody>
          <a:bodyPr/>
          <a:lstStyle/>
          <a:p>
            <a:endParaRPr lang="en-US"/>
          </a:p>
        </p:txBody>
      </p:sp>
      <p:sp>
        <p:nvSpPr>
          <p:cNvPr id="5" name="AutoShape 5"/>
          <p:cNvSpPr/>
          <p:nvPr/>
        </p:nvSpPr>
        <p:spPr>
          <a:xfrm>
            <a:off x="11963797" y="5105969"/>
            <a:ext cx="6792722" cy="2636019"/>
          </a:xfrm>
          <a:prstGeom prst="rect">
            <a:avLst/>
          </a:prstGeom>
          <a:solidFill>
            <a:srgbClr val="F09021"/>
          </a:solidFill>
        </p:spPr>
        <p:txBody>
          <a:bodyPr/>
          <a:lstStyle/>
          <a:p>
            <a:endParaRPr lang="en-US"/>
          </a:p>
        </p:txBody>
      </p:sp>
      <p:sp>
        <p:nvSpPr>
          <p:cNvPr id="6" name="AutoShape 6"/>
          <p:cNvSpPr/>
          <p:nvPr/>
        </p:nvSpPr>
        <p:spPr>
          <a:xfrm>
            <a:off x="11963797" y="7741988"/>
            <a:ext cx="6792722" cy="2680473"/>
          </a:xfrm>
          <a:prstGeom prst="rect">
            <a:avLst/>
          </a:prstGeom>
          <a:solidFill>
            <a:srgbClr val="402143"/>
          </a:solidFill>
        </p:spPr>
        <p:txBody>
          <a:bodyPr/>
          <a:lstStyle/>
          <a:p>
            <a:endParaRPr lang="en-US"/>
          </a:p>
        </p:txBody>
      </p:sp>
      <p:sp>
        <p:nvSpPr>
          <p:cNvPr id="7" name="TextBox 7"/>
          <p:cNvSpPr txBox="1"/>
          <p:nvPr/>
        </p:nvSpPr>
        <p:spPr>
          <a:xfrm>
            <a:off x="1028700" y="1444189"/>
            <a:ext cx="8115300" cy="1317668"/>
          </a:xfrm>
          <a:prstGeom prst="rect">
            <a:avLst/>
          </a:prstGeom>
        </p:spPr>
        <p:txBody>
          <a:bodyPr lIns="0" tIns="0" rIns="0" bIns="0" rtlCol="0" anchor="t">
            <a:spAutoFit/>
          </a:bodyPr>
          <a:lstStyle/>
          <a:p>
            <a:pPr>
              <a:lnSpc>
                <a:spcPts val="10080"/>
              </a:lnSpc>
            </a:pPr>
            <a:r>
              <a:rPr lang="en-US" sz="9000" spc="-270" dirty="0">
                <a:solidFill>
                  <a:srgbClr val="233C7A"/>
                </a:solidFill>
                <a:latin typeface="Heroic Condensed Medium" panose="02000506030000020004" pitchFamily="50" charset="0"/>
              </a:rPr>
              <a:t>SERVICE OFFERS A SOLUTION </a:t>
            </a:r>
          </a:p>
        </p:txBody>
      </p:sp>
      <p:sp>
        <p:nvSpPr>
          <p:cNvPr id="8" name="TextBox 8"/>
          <p:cNvSpPr txBox="1"/>
          <p:nvPr/>
        </p:nvSpPr>
        <p:spPr>
          <a:xfrm>
            <a:off x="1028700" y="2843903"/>
            <a:ext cx="9433149" cy="1667123"/>
          </a:xfrm>
          <a:prstGeom prst="rect">
            <a:avLst/>
          </a:prstGeom>
        </p:spPr>
        <p:txBody>
          <a:bodyPr lIns="0" tIns="0" rIns="0" bIns="0" rtlCol="0" anchor="t">
            <a:spAutoFit/>
          </a:bodyPr>
          <a:lstStyle/>
          <a:p>
            <a:pPr algn="just">
              <a:lnSpc>
                <a:spcPts val="2599"/>
              </a:lnSpc>
            </a:pPr>
            <a:r>
              <a:rPr lang="en-US" sz="2000" dirty="0">
                <a:solidFill>
                  <a:srgbClr val="233C7A"/>
                </a:solidFill>
                <a:latin typeface="Tisa Sans OT" panose="020B0504020201020104" pitchFamily="34" charset="0"/>
              </a:rPr>
              <a:t>We face real problems in our country, and the impact is steadily mounting. We believe a solution lies in creating positive change through helping others. Service reconnects us to one another. It provides opportunities for us to grow as individuals. It transforms us into happier, more active members of society. It creates stronger, more connected communities.</a:t>
            </a:r>
          </a:p>
        </p:txBody>
      </p:sp>
      <p:grpSp>
        <p:nvGrpSpPr>
          <p:cNvPr id="9" name="Group 9"/>
          <p:cNvGrpSpPr/>
          <p:nvPr/>
        </p:nvGrpSpPr>
        <p:grpSpPr>
          <a:xfrm>
            <a:off x="12649484" y="194358"/>
            <a:ext cx="5416703" cy="2192132"/>
            <a:chOff x="0" y="-200025"/>
            <a:chExt cx="7222269" cy="2922843"/>
          </a:xfrm>
        </p:grpSpPr>
        <p:sp>
          <p:nvSpPr>
            <p:cNvPr id="10" name="TextBox 10"/>
            <p:cNvSpPr txBox="1"/>
            <p:nvPr/>
          </p:nvSpPr>
          <p:spPr>
            <a:xfrm>
              <a:off x="0" y="-200025"/>
              <a:ext cx="7222269" cy="1196909"/>
            </a:xfrm>
            <a:prstGeom prst="rect">
              <a:avLst/>
            </a:prstGeom>
          </p:spPr>
          <p:txBody>
            <a:bodyPr lIns="0" tIns="0" rIns="0" bIns="0" rtlCol="0" anchor="t">
              <a:spAutoFit/>
            </a:bodyPr>
            <a:lstStyle/>
            <a:p>
              <a:pPr>
                <a:lnSpc>
                  <a:spcPts val="7001"/>
                </a:lnSpc>
              </a:pPr>
              <a:r>
                <a:rPr lang="en-US" sz="5001" dirty="0">
                  <a:solidFill>
                    <a:srgbClr val="FFFFFF"/>
                  </a:solidFill>
                  <a:latin typeface="Heroic Condensed Medium" panose="02000506030000020004" pitchFamily="50" charset="0"/>
                </a:rPr>
                <a:t>SERVICE CONNECTS PEOPLE</a:t>
              </a:r>
            </a:p>
          </p:txBody>
        </p:sp>
        <p:sp>
          <p:nvSpPr>
            <p:cNvPr id="11" name="TextBox 11"/>
            <p:cNvSpPr txBox="1"/>
            <p:nvPr/>
          </p:nvSpPr>
          <p:spPr>
            <a:xfrm>
              <a:off x="0" y="1027482"/>
              <a:ext cx="6720457" cy="1695336"/>
            </a:xfrm>
            <a:prstGeom prst="rect">
              <a:avLst/>
            </a:prstGeom>
          </p:spPr>
          <p:txBody>
            <a:bodyPr lIns="0" tIns="0" rIns="0" bIns="0" rtlCol="0" anchor="t">
              <a:spAutoFit/>
            </a:bodyPr>
            <a:lstStyle/>
            <a:p>
              <a:pPr>
                <a:lnSpc>
                  <a:spcPts val="2520"/>
                </a:lnSpc>
              </a:pPr>
              <a:r>
                <a:rPr lang="en-US" dirty="0">
                  <a:solidFill>
                    <a:srgbClr val="FFFFFF"/>
                  </a:solidFill>
                  <a:latin typeface="Tisa Sans OT" panose="020B0504020201020104" pitchFamily="34" charset="0"/>
                </a:rPr>
                <a:t>Nearly 43 million Americans suffer from chronic loneliness. Service reconnects people to communities, building connections and networks of support.</a:t>
              </a:r>
            </a:p>
          </p:txBody>
        </p:sp>
      </p:grpSp>
      <p:grpSp>
        <p:nvGrpSpPr>
          <p:cNvPr id="12" name="Group 12"/>
          <p:cNvGrpSpPr/>
          <p:nvPr/>
        </p:nvGrpSpPr>
        <p:grpSpPr>
          <a:xfrm>
            <a:off x="12666404" y="2798264"/>
            <a:ext cx="5040344" cy="1871448"/>
            <a:chOff x="0" y="-200025"/>
            <a:chExt cx="6720459" cy="2495262"/>
          </a:xfrm>
        </p:grpSpPr>
        <p:sp>
          <p:nvSpPr>
            <p:cNvPr id="13" name="TextBox 13"/>
            <p:cNvSpPr txBox="1"/>
            <p:nvPr/>
          </p:nvSpPr>
          <p:spPr>
            <a:xfrm>
              <a:off x="0" y="-200025"/>
              <a:ext cx="5953659" cy="1196908"/>
            </a:xfrm>
            <a:prstGeom prst="rect">
              <a:avLst/>
            </a:prstGeom>
          </p:spPr>
          <p:txBody>
            <a:bodyPr lIns="0" tIns="0" rIns="0" bIns="0" rtlCol="0" anchor="t">
              <a:spAutoFit/>
            </a:bodyPr>
            <a:lstStyle/>
            <a:p>
              <a:pPr>
                <a:lnSpc>
                  <a:spcPts val="7001"/>
                </a:lnSpc>
              </a:pPr>
              <a:r>
                <a:rPr lang="en-US" sz="5001" dirty="0">
                  <a:solidFill>
                    <a:srgbClr val="FFFFFF"/>
                  </a:solidFill>
                  <a:latin typeface="Heroic Condensed Medium" panose="02000506030000020004" pitchFamily="50" charset="0"/>
                </a:rPr>
                <a:t>SERVICE FEELS GOOD</a:t>
              </a:r>
            </a:p>
          </p:txBody>
        </p:sp>
        <p:sp>
          <p:nvSpPr>
            <p:cNvPr id="14" name="TextBox 14"/>
            <p:cNvSpPr txBox="1"/>
            <p:nvPr/>
          </p:nvSpPr>
          <p:spPr>
            <a:xfrm>
              <a:off x="0" y="1027370"/>
              <a:ext cx="6720459" cy="1267867"/>
            </a:xfrm>
            <a:prstGeom prst="rect">
              <a:avLst/>
            </a:prstGeom>
          </p:spPr>
          <p:txBody>
            <a:bodyPr lIns="0" tIns="0" rIns="0" bIns="0" rtlCol="0" anchor="t">
              <a:spAutoFit/>
            </a:bodyPr>
            <a:lstStyle/>
            <a:p>
              <a:pPr>
                <a:lnSpc>
                  <a:spcPts val="2520"/>
                </a:lnSpc>
              </a:pPr>
              <a:r>
                <a:rPr lang="en-US" dirty="0">
                  <a:solidFill>
                    <a:srgbClr val="FFFFFF"/>
                  </a:solidFill>
                  <a:latin typeface="Tisa Sans OT" panose="020B0504020201020104" pitchFamily="34" charset="0"/>
                </a:rPr>
                <a:t>Anxiety and stress are at all-time highs. Service combats depression, increases self-confidence and promotes healthy lifestyles.</a:t>
              </a:r>
            </a:p>
          </p:txBody>
        </p:sp>
      </p:grpSp>
      <p:grpSp>
        <p:nvGrpSpPr>
          <p:cNvPr id="15" name="Group 15"/>
          <p:cNvGrpSpPr/>
          <p:nvPr/>
        </p:nvGrpSpPr>
        <p:grpSpPr>
          <a:xfrm>
            <a:off x="12666404" y="5084628"/>
            <a:ext cx="5399783" cy="2512650"/>
            <a:chOff x="0" y="-200025"/>
            <a:chExt cx="7199710" cy="3350200"/>
          </a:xfrm>
        </p:grpSpPr>
        <p:sp>
          <p:nvSpPr>
            <p:cNvPr id="16" name="TextBox 16"/>
            <p:cNvSpPr txBox="1"/>
            <p:nvPr/>
          </p:nvSpPr>
          <p:spPr>
            <a:xfrm>
              <a:off x="0" y="-200025"/>
              <a:ext cx="6378226" cy="1196909"/>
            </a:xfrm>
            <a:prstGeom prst="rect">
              <a:avLst/>
            </a:prstGeom>
          </p:spPr>
          <p:txBody>
            <a:bodyPr lIns="0" tIns="0" rIns="0" bIns="0" rtlCol="0" anchor="t">
              <a:spAutoFit/>
            </a:bodyPr>
            <a:lstStyle/>
            <a:p>
              <a:pPr>
                <a:lnSpc>
                  <a:spcPts val="7001"/>
                </a:lnSpc>
              </a:pPr>
              <a:r>
                <a:rPr lang="en-US" sz="5001" dirty="0">
                  <a:solidFill>
                    <a:srgbClr val="FFFFFF"/>
                  </a:solidFill>
                  <a:latin typeface="Heroic Condensed Medium" panose="02000506030000020004" pitchFamily="50" charset="0"/>
                </a:rPr>
                <a:t>SERVICE BUILDS SKILLS</a:t>
              </a:r>
            </a:p>
          </p:txBody>
        </p:sp>
        <p:sp>
          <p:nvSpPr>
            <p:cNvPr id="17" name="TextBox 17"/>
            <p:cNvSpPr txBox="1"/>
            <p:nvPr/>
          </p:nvSpPr>
          <p:spPr>
            <a:xfrm>
              <a:off x="0" y="1027371"/>
              <a:ext cx="7199710" cy="2122804"/>
            </a:xfrm>
            <a:prstGeom prst="rect">
              <a:avLst/>
            </a:prstGeom>
          </p:spPr>
          <p:txBody>
            <a:bodyPr lIns="0" tIns="0" rIns="0" bIns="0" rtlCol="0" anchor="t">
              <a:spAutoFit/>
            </a:bodyPr>
            <a:lstStyle/>
            <a:p>
              <a:pPr>
                <a:lnSpc>
                  <a:spcPts val="2520"/>
                </a:lnSpc>
              </a:pPr>
              <a:r>
                <a:rPr lang="en-US" dirty="0">
                  <a:solidFill>
                    <a:srgbClr val="FFFFFF"/>
                  </a:solidFill>
                  <a:latin typeface="Tisa Sans OT" panose="020B0504020201020104" pitchFamily="34" charset="0"/>
                </a:rPr>
                <a:t>50% of CEOs struggle to find employees with the skills that drive workplace success. Service delivers those skills: empathy, understanding of difference, project management, communications and results-orientation.</a:t>
              </a:r>
            </a:p>
          </p:txBody>
        </p:sp>
      </p:grpSp>
      <p:grpSp>
        <p:nvGrpSpPr>
          <p:cNvPr id="18" name="Group 18"/>
          <p:cNvGrpSpPr/>
          <p:nvPr/>
        </p:nvGrpSpPr>
        <p:grpSpPr>
          <a:xfrm>
            <a:off x="12649486" y="8005954"/>
            <a:ext cx="5310236" cy="1871532"/>
            <a:chOff x="0" y="-200025"/>
            <a:chExt cx="7080313" cy="2495376"/>
          </a:xfrm>
        </p:grpSpPr>
        <p:sp>
          <p:nvSpPr>
            <p:cNvPr id="19" name="TextBox 19"/>
            <p:cNvSpPr txBox="1"/>
            <p:nvPr/>
          </p:nvSpPr>
          <p:spPr>
            <a:xfrm>
              <a:off x="0" y="-200025"/>
              <a:ext cx="7080313" cy="1196909"/>
            </a:xfrm>
            <a:prstGeom prst="rect">
              <a:avLst/>
            </a:prstGeom>
          </p:spPr>
          <p:txBody>
            <a:bodyPr lIns="0" tIns="0" rIns="0" bIns="0" rtlCol="0" anchor="t">
              <a:spAutoFit/>
            </a:bodyPr>
            <a:lstStyle/>
            <a:p>
              <a:pPr>
                <a:lnSpc>
                  <a:spcPts val="7001"/>
                </a:lnSpc>
              </a:pPr>
              <a:r>
                <a:rPr lang="en-US" sz="5001" dirty="0">
                  <a:solidFill>
                    <a:srgbClr val="FFFFFF"/>
                  </a:solidFill>
                  <a:latin typeface="Heroic Condensed Medium" panose="02000506030000020004" pitchFamily="50" charset="0"/>
                </a:rPr>
                <a:t>SERVICE CREATES COMMUNITY</a:t>
              </a:r>
            </a:p>
          </p:txBody>
        </p:sp>
        <p:sp>
          <p:nvSpPr>
            <p:cNvPr id="20" name="TextBox 20"/>
            <p:cNvSpPr txBox="1"/>
            <p:nvPr/>
          </p:nvSpPr>
          <p:spPr>
            <a:xfrm>
              <a:off x="0" y="1027483"/>
              <a:ext cx="6720457" cy="1267868"/>
            </a:xfrm>
            <a:prstGeom prst="rect">
              <a:avLst/>
            </a:prstGeom>
          </p:spPr>
          <p:txBody>
            <a:bodyPr lIns="0" tIns="0" rIns="0" bIns="0" rtlCol="0" anchor="t">
              <a:spAutoFit/>
            </a:bodyPr>
            <a:lstStyle/>
            <a:p>
              <a:pPr>
                <a:lnSpc>
                  <a:spcPts val="2520"/>
                </a:lnSpc>
              </a:pPr>
              <a:r>
                <a:rPr lang="en-US" dirty="0">
                  <a:solidFill>
                    <a:srgbClr val="FFFFFF"/>
                  </a:solidFill>
                  <a:latin typeface="Tisa Sans OT" panose="020B0504020201020104" pitchFamily="34" charset="0"/>
                </a:rPr>
                <a:t>Empathy rates are down by 40%. Service cultivates compassion and commitment to others.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5" y="7054746"/>
            <a:ext cx="6108867" cy="705962"/>
          </a:xfrm>
          <a:prstGeom prst="rect">
            <a:avLst/>
          </a:prstGeom>
        </p:spPr>
        <p:txBody>
          <a:bodyPr lIns="0" tIns="0" rIns="0" bIns="0" rtlCol="0" anchor="t">
            <a:spAutoFit/>
          </a:bodyPr>
          <a:lstStyle/>
          <a:p>
            <a:pPr algn="ctr">
              <a:lnSpc>
                <a:spcPts val="5520"/>
              </a:lnSpc>
            </a:pPr>
            <a:r>
              <a:rPr lang="en-US" sz="4601" spc="-69" dirty="0">
                <a:solidFill>
                  <a:srgbClr val="0FB1D8"/>
                </a:solidFill>
                <a:latin typeface="Heroic Condensed Medium" panose="02000506030000020004" pitchFamily="50" charset="0"/>
              </a:rPr>
              <a:t>CELEBRATE SERVICE</a:t>
            </a:r>
          </a:p>
        </p:txBody>
      </p:sp>
      <p:sp>
        <p:nvSpPr>
          <p:cNvPr id="3" name="AutoShape 3"/>
          <p:cNvSpPr/>
          <p:nvPr/>
        </p:nvSpPr>
        <p:spPr>
          <a:xfrm>
            <a:off x="0" y="0"/>
            <a:ext cx="18288000" cy="2063343"/>
          </a:xfrm>
          <a:prstGeom prst="rect">
            <a:avLst/>
          </a:prstGeom>
          <a:solidFill>
            <a:srgbClr val="233C7A"/>
          </a:solidFill>
        </p:spPr>
        <p:txBody>
          <a:bodyPr/>
          <a:lstStyle/>
          <a:p>
            <a:endParaRPr lang="en-US"/>
          </a:p>
        </p:txBody>
      </p:sp>
      <p:sp>
        <p:nvSpPr>
          <p:cNvPr id="4" name="AutoShape 4"/>
          <p:cNvSpPr/>
          <p:nvPr/>
        </p:nvSpPr>
        <p:spPr>
          <a:xfrm rot="-5400000">
            <a:off x="3050288" y="5344136"/>
            <a:ext cx="9644" cy="5059266"/>
          </a:xfrm>
          <a:prstGeom prst="rect">
            <a:avLst/>
          </a:prstGeom>
          <a:solidFill>
            <a:srgbClr val="F5BA20"/>
          </a:solidFill>
        </p:spPr>
        <p:txBody>
          <a:bodyPr/>
          <a:lstStyle/>
          <a:p>
            <a:endParaRPr lang="en-US"/>
          </a:p>
        </p:txBody>
      </p:sp>
      <p:sp>
        <p:nvSpPr>
          <p:cNvPr id="5" name="TextBox 5"/>
          <p:cNvSpPr txBox="1"/>
          <p:nvPr/>
        </p:nvSpPr>
        <p:spPr>
          <a:xfrm>
            <a:off x="405206" y="8319119"/>
            <a:ext cx="5299806" cy="1560042"/>
          </a:xfrm>
          <a:prstGeom prst="rect">
            <a:avLst/>
          </a:prstGeom>
        </p:spPr>
        <p:txBody>
          <a:bodyPr lIns="0" tIns="0" rIns="0" bIns="0" rtlCol="0" anchor="t">
            <a:spAutoFit/>
          </a:bodyPr>
          <a:lstStyle/>
          <a:p>
            <a:pPr algn="ctr">
              <a:lnSpc>
                <a:spcPts val="3060"/>
              </a:lnSpc>
            </a:pPr>
            <a:r>
              <a:rPr lang="en-US" dirty="0">
                <a:solidFill>
                  <a:srgbClr val="233C7A"/>
                </a:solidFill>
                <a:latin typeface="Tisa Sans OT" panose="020B0504020201020104" pitchFamily="34" charset="0"/>
              </a:rPr>
              <a:t>Since 1972, the Jefferson Awards have recognized and inspired a Who's Who of American change makers as well as more than 65,000 local unsung heroes doing great work across the nation.</a:t>
            </a:r>
          </a:p>
        </p:txBody>
      </p:sp>
      <p:sp>
        <p:nvSpPr>
          <p:cNvPr id="6" name="TextBox 6"/>
          <p:cNvSpPr txBox="1"/>
          <p:nvPr/>
        </p:nvSpPr>
        <p:spPr>
          <a:xfrm>
            <a:off x="6527530" y="8319119"/>
            <a:ext cx="5213924" cy="1560042"/>
          </a:xfrm>
          <a:prstGeom prst="rect">
            <a:avLst/>
          </a:prstGeom>
        </p:spPr>
        <p:txBody>
          <a:bodyPr lIns="0" tIns="0" rIns="0" bIns="0" rtlCol="0" anchor="t">
            <a:spAutoFit/>
          </a:bodyPr>
          <a:lstStyle/>
          <a:p>
            <a:pPr algn="ctr">
              <a:lnSpc>
                <a:spcPts val="3060"/>
              </a:lnSpc>
            </a:pPr>
            <a:r>
              <a:rPr lang="en-US" dirty="0">
                <a:solidFill>
                  <a:srgbClr val="233C7A"/>
                </a:solidFill>
                <a:latin typeface="Tisa Sans OT" panose="020B0504020201020104" pitchFamily="34" charset="0"/>
              </a:rPr>
              <a:t>Service empowers youth to make a positive impact on issues they care about and harness their purpose and passion to build a brighter future and become our next generation of leaders.</a:t>
            </a:r>
          </a:p>
        </p:txBody>
      </p:sp>
      <p:sp>
        <p:nvSpPr>
          <p:cNvPr id="7" name="TextBox 7"/>
          <p:cNvSpPr txBox="1"/>
          <p:nvPr/>
        </p:nvSpPr>
        <p:spPr>
          <a:xfrm>
            <a:off x="6099263" y="7053561"/>
            <a:ext cx="6070452" cy="705962"/>
          </a:xfrm>
          <a:prstGeom prst="rect">
            <a:avLst/>
          </a:prstGeom>
        </p:spPr>
        <p:txBody>
          <a:bodyPr lIns="0" tIns="0" rIns="0" bIns="0" rtlCol="0" anchor="t">
            <a:spAutoFit/>
          </a:bodyPr>
          <a:lstStyle/>
          <a:p>
            <a:pPr algn="ctr">
              <a:lnSpc>
                <a:spcPts val="5520"/>
              </a:lnSpc>
            </a:pPr>
            <a:r>
              <a:rPr lang="en-US" sz="4601" spc="-69">
                <a:solidFill>
                  <a:srgbClr val="0FB1D8"/>
                </a:solidFill>
                <a:latin typeface="Heroic Condensed Medium" panose="02000506030000020004" pitchFamily="50" charset="0"/>
              </a:rPr>
              <a:t>CULTIVATE LEADERS THROUGH SERVICE</a:t>
            </a:r>
          </a:p>
        </p:txBody>
      </p:sp>
      <p:sp>
        <p:nvSpPr>
          <p:cNvPr id="8" name="TextBox 8"/>
          <p:cNvSpPr txBox="1"/>
          <p:nvPr/>
        </p:nvSpPr>
        <p:spPr>
          <a:xfrm>
            <a:off x="-9510" y="506810"/>
            <a:ext cx="18287999" cy="1436291"/>
          </a:xfrm>
          <a:prstGeom prst="rect">
            <a:avLst/>
          </a:prstGeom>
        </p:spPr>
        <p:txBody>
          <a:bodyPr wrap="square" lIns="0" tIns="0" rIns="0" bIns="0" rtlCol="0" anchor="t">
            <a:spAutoFit/>
          </a:bodyPr>
          <a:lstStyle/>
          <a:p>
            <a:pPr algn="ctr">
              <a:lnSpc>
                <a:spcPts val="11201"/>
              </a:lnSpc>
            </a:pPr>
            <a:r>
              <a:rPr lang="en-US" sz="9000" dirty="0">
                <a:solidFill>
                  <a:srgbClr val="FFFFFF"/>
                </a:solidFill>
                <a:latin typeface="Heroic Condensed Medium" panose="02000506030000020004" pitchFamily="50" charset="0"/>
              </a:rPr>
              <a:t>AT MULTIPLYING GOOD WE DO </a:t>
            </a:r>
            <a:r>
              <a:rPr lang="en-US" sz="9000" dirty="0">
                <a:solidFill>
                  <a:srgbClr val="F09021"/>
                </a:solidFill>
                <a:latin typeface="Heroic Condensed Medium" panose="02000506030000020004" pitchFamily="50" charset="0"/>
              </a:rPr>
              <a:t>THREE</a:t>
            </a:r>
            <a:r>
              <a:rPr lang="en-US" sz="9000" dirty="0">
                <a:solidFill>
                  <a:srgbClr val="FFFFFF"/>
                </a:solidFill>
                <a:latin typeface="Heroic Condensed Medium" panose="02000506030000020004" pitchFamily="50" charset="0"/>
              </a:rPr>
              <a:t> THINGS</a:t>
            </a:r>
          </a:p>
        </p:txBody>
      </p:sp>
      <p:grpSp>
        <p:nvGrpSpPr>
          <p:cNvPr id="9" name="Group 9"/>
          <p:cNvGrpSpPr/>
          <p:nvPr/>
        </p:nvGrpSpPr>
        <p:grpSpPr>
          <a:xfrm>
            <a:off x="10280" y="2063343"/>
            <a:ext cx="6089660" cy="4524627"/>
            <a:chOff x="0" y="0"/>
            <a:chExt cx="8119546" cy="6032836"/>
          </a:xfrm>
        </p:grpSpPr>
        <p:pic>
          <p:nvPicPr>
            <p:cNvPr id="10" name="Picture 10"/>
            <p:cNvPicPr>
              <a:picLocks noChangeAspect="1"/>
            </p:cNvPicPr>
            <p:nvPr/>
          </p:nvPicPr>
          <p:blipFill>
            <a:blip r:embed="rId2"/>
            <a:srcRect l="5108" r="5108"/>
            <a:stretch>
              <a:fillRect/>
            </a:stretch>
          </p:blipFill>
          <p:spPr>
            <a:xfrm>
              <a:off x="0" y="0"/>
              <a:ext cx="8119546" cy="6032836"/>
            </a:xfrm>
            <a:prstGeom prst="rect">
              <a:avLst/>
            </a:prstGeom>
          </p:spPr>
        </p:pic>
      </p:grpSp>
      <p:grpSp>
        <p:nvGrpSpPr>
          <p:cNvPr id="11" name="Group 11"/>
          <p:cNvGrpSpPr/>
          <p:nvPr/>
        </p:nvGrpSpPr>
        <p:grpSpPr>
          <a:xfrm>
            <a:off x="6089662" y="2063343"/>
            <a:ext cx="6089660" cy="4524627"/>
            <a:chOff x="0" y="0"/>
            <a:chExt cx="8119546" cy="6032836"/>
          </a:xfrm>
        </p:grpSpPr>
        <p:pic>
          <p:nvPicPr>
            <p:cNvPr id="12" name="Picture 12"/>
            <p:cNvPicPr>
              <a:picLocks noChangeAspect="1"/>
            </p:cNvPicPr>
            <p:nvPr/>
          </p:nvPicPr>
          <p:blipFill>
            <a:blip r:embed="rId3"/>
            <a:srcRect l="1940" r="1940"/>
            <a:stretch>
              <a:fillRect/>
            </a:stretch>
          </p:blipFill>
          <p:spPr>
            <a:xfrm>
              <a:off x="0" y="0"/>
              <a:ext cx="8119546" cy="6032836"/>
            </a:xfrm>
            <a:prstGeom prst="rect">
              <a:avLst/>
            </a:prstGeom>
          </p:spPr>
        </p:pic>
      </p:grpSp>
      <p:grpSp>
        <p:nvGrpSpPr>
          <p:cNvPr id="13" name="Group 13"/>
          <p:cNvGrpSpPr/>
          <p:nvPr/>
        </p:nvGrpSpPr>
        <p:grpSpPr>
          <a:xfrm>
            <a:off x="12169717" y="2063343"/>
            <a:ext cx="6118286" cy="4524627"/>
            <a:chOff x="0" y="0"/>
            <a:chExt cx="8157713" cy="6032836"/>
          </a:xfrm>
        </p:grpSpPr>
        <p:pic>
          <p:nvPicPr>
            <p:cNvPr id="14" name="Picture 14"/>
            <p:cNvPicPr>
              <a:picLocks noChangeAspect="1"/>
            </p:cNvPicPr>
            <p:nvPr/>
          </p:nvPicPr>
          <p:blipFill>
            <a:blip r:embed="rId4"/>
            <a:srcRect l="10273" t="233" b="233"/>
            <a:stretch>
              <a:fillRect/>
            </a:stretch>
          </p:blipFill>
          <p:spPr>
            <a:xfrm>
              <a:off x="0" y="0"/>
              <a:ext cx="8157713" cy="6032836"/>
            </a:xfrm>
            <a:prstGeom prst="rect">
              <a:avLst/>
            </a:prstGeom>
          </p:spPr>
        </p:pic>
      </p:grpSp>
      <p:sp>
        <p:nvSpPr>
          <p:cNvPr id="15" name="TextBox 15"/>
          <p:cNvSpPr txBox="1"/>
          <p:nvPr/>
        </p:nvSpPr>
        <p:spPr>
          <a:xfrm>
            <a:off x="12188831" y="7054746"/>
            <a:ext cx="6089660" cy="705962"/>
          </a:xfrm>
          <a:prstGeom prst="rect">
            <a:avLst/>
          </a:prstGeom>
        </p:spPr>
        <p:txBody>
          <a:bodyPr lIns="0" tIns="0" rIns="0" bIns="0" rtlCol="0" anchor="t">
            <a:spAutoFit/>
          </a:bodyPr>
          <a:lstStyle/>
          <a:p>
            <a:pPr algn="ctr">
              <a:lnSpc>
                <a:spcPts val="5520"/>
              </a:lnSpc>
            </a:pPr>
            <a:r>
              <a:rPr lang="en-US" sz="4601" spc="-69" dirty="0">
                <a:solidFill>
                  <a:srgbClr val="0FB1D8"/>
                </a:solidFill>
                <a:latin typeface="Heroic Condensed Medium" panose="02000506030000020004" pitchFamily="50" charset="0"/>
              </a:rPr>
              <a:t>CONNECT SERVICE LEADERS</a:t>
            </a:r>
          </a:p>
        </p:txBody>
      </p:sp>
      <p:sp>
        <p:nvSpPr>
          <p:cNvPr id="16" name="AutoShape 16"/>
          <p:cNvSpPr/>
          <p:nvPr/>
        </p:nvSpPr>
        <p:spPr>
          <a:xfrm rot="-5400000">
            <a:off x="15228838" y="5344136"/>
            <a:ext cx="9644" cy="5059266"/>
          </a:xfrm>
          <a:prstGeom prst="rect">
            <a:avLst/>
          </a:prstGeom>
          <a:solidFill>
            <a:srgbClr val="F5BA20"/>
          </a:solidFill>
        </p:spPr>
        <p:txBody>
          <a:bodyPr/>
          <a:lstStyle/>
          <a:p>
            <a:endParaRPr lang="en-US"/>
          </a:p>
        </p:txBody>
      </p:sp>
      <p:sp>
        <p:nvSpPr>
          <p:cNvPr id="17" name="TextBox 17"/>
          <p:cNvSpPr txBox="1"/>
          <p:nvPr/>
        </p:nvSpPr>
        <p:spPr>
          <a:xfrm>
            <a:off x="12365215" y="8319119"/>
            <a:ext cx="5736893" cy="1560042"/>
          </a:xfrm>
          <a:prstGeom prst="rect">
            <a:avLst/>
          </a:prstGeom>
        </p:spPr>
        <p:txBody>
          <a:bodyPr lIns="0" tIns="0" rIns="0" bIns="0" rtlCol="0" anchor="t">
            <a:spAutoFit/>
          </a:bodyPr>
          <a:lstStyle/>
          <a:p>
            <a:pPr algn="ctr">
              <a:lnSpc>
                <a:spcPts val="3060"/>
              </a:lnSpc>
            </a:pPr>
            <a:r>
              <a:rPr lang="en-US" dirty="0">
                <a:solidFill>
                  <a:srgbClr val="233C7A"/>
                </a:solidFill>
                <a:latin typeface="Tisa Sans OT" panose="020B0504020201020104" pitchFamily="34" charset="0"/>
              </a:rPr>
              <a:t>At Multiplying Good we call our community the "The Ripple" and the more we can bring people into service and connect them with one another, we can maximize their impact and empower others through service! </a:t>
            </a:r>
          </a:p>
        </p:txBody>
      </p:sp>
      <p:sp>
        <p:nvSpPr>
          <p:cNvPr id="18" name="AutoShape 18"/>
          <p:cNvSpPr/>
          <p:nvPr/>
        </p:nvSpPr>
        <p:spPr>
          <a:xfrm rot="-5400000">
            <a:off x="9129668" y="5348960"/>
            <a:ext cx="9644" cy="5059266"/>
          </a:xfrm>
          <a:prstGeom prst="rect">
            <a:avLst/>
          </a:prstGeom>
          <a:solidFill>
            <a:srgbClr val="F5BA20"/>
          </a:solid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1" y="4756811"/>
            <a:ext cx="3770456" cy="2748188"/>
          </a:xfrm>
          <a:prstGeom prst="rect">
            <a:avLst/>
          </a:prstGeom>
        </p:spPr>
        <p:txBody>
          <a:bodyPr lIns="0" tIns="0" rIns="0" bIns="0" rtlCol="0" anchor="t">
            <a:spAutoFit/>
          </a:bodyPr>
          <a:lstStyle/>
          <a:p>
            <a:pPr>
              <a:lnSpc>
                <a:spcPts val="10560"/>
              </a:lnSpc>
            </a:pPr>
            <a:r>
              <a:rPr lang="en-US" sz="9600">
                <a:solidFill>
                  <a:srgbClr val="233C7A"/>
                </a:solidFill>
                <a:latin typeface="Heroic Condensed Medium" panose="02000506030000020004" pitchFamily="50" charset="0"/>
              </a:rPr>
              <a:t>CELEBRATE SERVICE</a:t>
            </a:r>
          </a:p>
        </p:txBody>
      </p:sp>
      <p:sp>
        <p:nvSpPr>
          <p:cNvPr id="3" name="TextBox 3"/>
          <p:cNvSpPr txBox="1"/>
          <p:nvPr/>
        </p:nvSpPr>
        <p:spPr>
          <a:xfrm>
            <a:off x="1028701" y="8082896"/>
            <a:ext cx="3981704" cy="1904367"/>
          </a:xfrm>
          <a:prstGeom prst="rect">
            <a:avLst/>
          </a:prstGeom>
        </p:spPr>
        <p:txBody>
          <a:bodyPr lIns="0" tIns="0" rIns="0" bIns="0" rtlCol="0" anchor="t">
            <a:spAutoFit/>
          </a:bodyPr>
          <a:lstStyle/>
          <a:p>
            <a:pPr>
              <a:lnSpc>
                <a:spcPts val="2999"/>
              </a:lnSpc>
            </a:pPr>
            <a:r>
              <a:rPr lang="en-US" sz="2000" dirty="0">
                <a:solidFill>
                  <a:srgbClr val="233C7A"/>
                </a:solidFill>
                <a:latin typeface="Tisa Sans OT" panose="020B0504020201020104" pitchFamily="34" charset="0"/>
              </a:rPr>
              <a:t>Through our Jefferson Awards, we tell stories of outstanding service, we inspire others to get involved, find solutions, and make a difference.</a:t>
            </a:r>
          </a:p>
        </p:txBody>
      </p:sp>
      <p:grpSp>
        <p:nvGrpSpPr>
          <p:cNvPr id="4" name="Group 4"/>
          <p:cNvGrpSpPr/>
          <p:nvPr/>
        </p:nvGrpSpPr>
        <p:grpSpPr>
          <a:xfrm>
            <a:off x="1028700" y="-122832"/>
            <a:ext cx="16230600" cy="3817194"/>
            <a:chOff x="0" y="0"/>
            <a:chExt cx="21640800" cy="5089592"/>
          </a:xfrm>
        </p:grpSpPr>
        <p:pic>
          <p:nvPicPr>
            <p:cNvPr id="5" name="Picture 5"/>
            <p:cNvPicPr>
              <a:picLocks noChangeAspect="1"/>
            </p:cNvPicPr>
            <p:nvPr/>
          </p:nvPicPr>
          <p:blipFill>
            <a:blip r:embed="rId2"/>
            <a:srcRect t="34395" b="30348"/>
            <a:stretch>
              <a:fillRect/>
            </a:stretch>
          </p:blipFill>
          <p:spPr>
            <a:xfrm>
              <a:off x="0" y="0"/>
              <a:ext cx="21640800" cy="5089592"/>
            </a:xfrm>
            <a:prstGeom prst="rect">
              <a:avLst/>
            </a:prstGeom>
          </p:spPr>
        </p:pic>
      </p:grpSp>
      <p:grpSp>
        <p:nvGrpSpPr>
          <p:cNvPr id="6" name="Group 6"/>
          <p:cNvGrpSpPr/>
          <p:nvPr/>
        </p:nvGrpSpPr>
        <p:grpSpPr>
          <a:xfrm>
            <a:off x="5452003" y="4996742"/>
            <a:ext cx="3730100" cy="3307250"/>
            <a:chOff x="0" y="0"/>
            <a:chExt cx="4973466" cy="4409665"/>
          </a:xfrm>
        </p:grpSpPr>
        <p:pic>
          <p:nvPicPr>
            <p:cNvPr id="7" name="Picture 7"/>
            <p:cNvPicPr>
              <a:picLocks noChangeAspect="1"/>
            </p:cNvPicPr>
            <p:nvPr/>
          </p:nvPicPr>
          <p:blipFill>
            <a:blip r:embed="rId3"/>
            <a:srcRect t="12428" b="28462"/>
            <a:stretch>
              <a:fillRect/>
            </a:stretch>
          </p:blipFill>
          <p:spPr>
            <a:xfrm>
              <a:off x="0" y="0"/>
              <a:ext cx="4973466" cy="4409665"/>
            </a:xfrm>
            <a:prstGeom prst="rect">
              <a:avLst/>
            </a:prstGeom>
          </p:spPr>
        </p:pic>
      </p:grpSp>
      <p:grpSp>
        <p:nvGrpSpPr>
          <p:cNvPr id="8" name="Group 8"/>
          <p:cNvGrpSpPr/>
          <p:nvPr/>
        </p:nvGrpSpPr>
        <p:grpSpPr>
          <a:xfrm>
            <a:off x="9497287" y="4996742"/>
            <a:ext cx="3732830" cy="3307250"/>
            <a:chOff x="0" y="0"/>
            <a:chExt cx="4977107" cy="4409665"/>
          </a:xfrm>
        </p:grpSpPr>
        <p:pic>
          <p:nvPicPr>
            <p:cNvPr id="9" name="Picture 9"/>
            <p:cNvPicPr>
              <a:picLocks noChangeAspect="1"/>
            </p:cNvPicPr>
            <p:nvPr/>
          </p:nvPicPr>
          <p:blipFill>
            <a:blip r:embed="rId4"/>
            <a:srcRect l="6801" r="183" b="6617"/>
            <a:stretch>
              <a:fillRect/>
            </a:stretch>
          </p:blipFill>
          <p:spPr>
            <a:xfrm>
              <a:off x="0" y="0"/>
              <a:ext cx="4977107" cy="4409665"/>
            </a:xfrm>
            <a:prstGeom prst="rect">
              <a:avLst/>
            </a:prstGeom>
          </p:spPr>
        </p:pic>
      </p:grpSp>
      <p:grpSp>
        <p:nvGrpSpPr>
          <p:cNvPr id="10" name="Group 10"/>
          <p:cNvGrpSpPr/>
          <p:nvPr/>
        </p:nvGrpSpPr>
        <p:grpSpPr>
          <a:xfrm>
            <a:off x="13529203" y="4996742"/>
            <a:ext cx="3730100" cy="3307250"/>
            <a:chOff x="0" y="0"/>
            <a:chExt cx="4973466" cy="4409665"/>
          </a:xfrm>
        </p:grpSpPr>
        <p:pic>
          <p:nvPicPr>
            <p:cNvPr id="11" name="Picture 11"/>
            <p:cNvPicPr>
              <a:picLocks noChangeAspect="1"/>
            </p:cNvPicPr>
            <p:nvPr/>
          </p:nvPicPr>
          <p:blipFill>
            <a:blip r:embed="rId5"/>
            <a:srcRect l="18898" t="5261" r="17034" b="19000"/>
            <a:stretch>
              <a:fillRect/>
            </a:stretch>
          </p:blipFill>
          <p:spPr>
            <a:xfrm>
              <a:off x="0" y="0"/>
              <a:ext cx="4973466" cy="4409665"/>
            </a:xfrm>
            <a:prstGeom prst="rect">
              <a:avLst/>
            </a:prstGeom>
          </p:spPr>
        </p:pic>
      </p:grpSp>
      <p:grpSp>
        <p:nvGrpSpPr>
          <p:cNvPr id="12" name="Group 12"/>
          <p:cNvGrpSpPr/>
          <p:nvPr/>
        </p:nvGrpSpPr>
        <p:grpSpPr>
          <a:xfrm>
            <a:off x="5452003" y="8175848"/>
            <a:ext cx="3730100" cy="1735517"/>
            <a:chOff x="0" y="0"/>
            <a:chExt cx="1333645" cy="620510"/>
          </a:xfrm>
        </p:grpSpPr>
        <p:sp>
          <p:nvSpPr>
            <p:cNvPr id="13" name="Freeform 13"/>
            <p:cNvSpPr/>
            <p:nvPr/>
          </p:nvSpPr>
          <p:spPr>
            <a:xfrm>
              <a:off x="0" y="0"/>
              <a:ext cx="1333645" cy="620510"/>
            </a:xfrm>
            <a:custGeom>
              <a:avLst/>
              <a:gdLst/>
              <a:ahLst/>
              <a:cxnLst/>
              <a:rect l="l" t="t" r="r" b="b"/>
              <a:pathLst>
                <a:path w="1333645" h="620510">
                  <a:moveTo>
                    <a:pt x="0" y="0"/>
                  </a:moveTo>
                  <a:lnTo>
                    <a:pt x="1333645" y="0"/>
                  </a:lnTo>
                  <a:lnTo>
                    <a:pt x="1333645" y="620510"/>
                  </a:lnTo>
                  <a:lnTo>
                    <a:pt x="0" y="620510"/>
                  </a:lnTo>
                  <a:close/>
                </a:path>
              </a:pathLst>
            </a:custGeom>
            <a:solidFill>
              <a:srgbClr val="0FB1D8"/>
            </a:solidFill>
          </p:spPr>
          <p:txBody>
            <a:bodyPr/>
            <a:lstStyle/>
            <a:p>
              <a:endParaRPr lang="en-US"/>
            </a:p>
          </p:txBody>
        </p:sp>
        <p:sp>
          <p:nvSpPr>
            <p:cNvPr id="14" name="TextBox 14"/>
            <p:cNvSpPr txBox="1"/>
            <p:nvPr/>
          </p:nvSpPr>
          <p:spPr>
            <a:xfrm>
              <a:off x="0" y="-19050"/>
              <a:ext cx="812800" cy="831850"/>
            </a:xfrm>
            <a:prstGeom prst="rect">
              <a:avLst/>
            </a:prstGeom>
          </p:spPr>
          <p:txBody>
            <a:bodyPr lIns="71403" tIns="71403" rIns="71403" bIns="71403" rtlCol="0" anchor="ctr"/>
            <a:lstStyle/>
            <a:p>
              <a:pPr algn="ctr">
                <a:lnSpc>
                  <a:spcPts val="2924"/>
                </a:lnSpc>
              </a:pPr>
              <a:endParaRPr/>
            </a:p>
          </p:txBody>
        </p:sp>
      </p:grpSp>
      <p:sp>
        <p:nvSpPr>
          <p:cNvPr id="15" name="TextBox 15"/>
          <p:cNvSpPr txBox="1"/>
          <p:nvPr/>
        </p:nvSpPr>
        <p:spPr>
          <a:xfrm>
            <a:off x="6000550" y="8370854"/>
            <a:ext cx="2633006" cy="615553"/>
          </a:xfrm>
          <a:prstGeom prst="rect">
            <a:avLst/>
          </a:prstGeom>
        </p:spPr>
        <p:txBody>
          <a:bodyPr lIns="0" tIns="0" rIns="0" bIns="0" rtlCol="0" anchor="t">
            <a:spAutoFit/>
          </a:bodyPr>
          <a:lstStyle/>
          <a:p>
            <a:pPr>
              <a:lnSpc>
                <a:spcPts val="4790"/>
              </a:lnSpc>
              <a:spcBef>
                <a:spcPct val="0"/>
              </a:spcBef>
            </a:pPr>
            <a:r>
              <a:rPr lang="en-US" sz="3684">
                <a:solidFill>
                  <a:srgbClr val="FFFFFF"/>
                </a:solidFill>
                <a:latin typeface="Heroic Condensed Medium" panose="02000506030000020004" pitchFamily="50" charset="0"/>
              </a:rPr>
              <a:t>MEDIA PARTNERS</a:t>
            </a:r>
          </a:p>
        </p:txBody>
      </p:sp>
      <p:sp>
        <p:nvSpPr>
          <p:cNvPr id="16" name="TextBox 16"/>
          <p:cNvSpPr txBox="1"/>
          <p:nvPr/>
        </p:nvSpPr>
        <p:spPr>
          <a:xfrm>
            <a:off x="6000550" y="9064732"/>
            <a:ext cx="2633006" cy="538609"/>
          </a:xfrm>
          <a:prstGeom prst="rect">
            <a:avLst/>
          </a:prstGeom>
        </p:spPr>
        <p:txBody>
          <a:bodyPr lIns="0" tIns="0" rIns="0" bIns="0" rtlCol="0" anchor="t">
            <a:spAutoFit/>
          </a:bodyPr>
          <a:lstStyle/>
          <a:p>
            <a:pPr>
              <a:lnSpc>
                <a:spcPts val="2108"/>
              </a:lnSpc>
              <a:spcBef>
                <a:spcPct val="0"/>
              </a:spcBef>
            </a:pPr>
            <a:r>
              <a:rPr lang="en-US" sz="1622" dirty="0">
                <a:solidFill>
                  <a:srgbClr val="FFFFFF"/>
                </a:solidFill>
                <a:latin typeface="Tisa Sans OT" panose="020B0504020201020104" pitchFamily="34" charset="0"/>
              </a:rPr>
              <a:t>Celebrating grassroots heroes on air or in print</a:t>
            </a:r>
          </a:p>
        </p:txBody>
      </p:sp>
      <p:grpSp>
        <p:nvGrpSpPr>
          <p:cNvPr id="17" name="Group 17"/>
          <p:cNvGrpSpPr/>
          <p:nvPr/>
        </p:nvGrpSpPr>
        <p:grpSpPr>
          <a:xfrm>
            <a:off x="9497287" y="8175849"/>
            <a:ext cx="3732830" cy="1733493"/>
            <a:chOff x="0" y="0"/>
            <a:chExt cx="1334621" cy="619786"/>
          </a:xfrm>
        </p:grpSpPr>
        <p:sp>
          <p:nvSpPr>
            <p:cNvPr id="18" name="Freeform 18"/>
            <p:cNvSpPr/>
            <p:nvPr/>
          </p:nvSpPr>
          <p:spPr>
            <a:xfrm>
              <a:off x="0" y="0"/>
              <a:ext cx="1334621" cy="619786"/>
            </a:xfrm>
            <a:custGeom>
              <a:avLst/>
              <a:gdLst/>
              <a:ahLst/>
              <a:cxnLst/>
              <a:rect l="l" t="t" r="r" b="b"/>
              <a:pathLst>
                <a:path w="1334621" h="619786">
                  <a:moveTo>
                    <a:pt x="0" y="0"/>
                  </a:moveTo>
                  <a:lnTo>
                    <a:pt x="1334621" y="0"/>
                  </a:lnTo>
                  <a:lnTo>
                    <a:pt x="1334621" y="619786"/>
                  </a:lnTo>
                  <a:lnTo>
                    <a:pt x="0" y="619786"/>
                  </a:lnTo>
                  <a:close/>
                </a:path>
              </a:pathLst>
            </a:custGeom>
            <a:solidFill>
              <a:srgbClr val="0964AF"/>
            </a:solidFill>
          </p:spPr>
          <p:txBody>
            <a:bodyPr/>
            <a:lstStyle/>
            <a:p>
              <a:endParaRPr lang="en-US"/>
            </a:p>
          </p:txBody>
        </p:sp>
        <p:sp>
          <p:nvSpPr>
            <p:cNvPr id="19" name="TextBox 19"/>
            <p:cNvSpPr txBox="1"/>
            <p:nvPr/>
          </p:nvSpPr>
          <p:spPr>
            <a:xfrm>
              <a:off x="0" y="-19050"/>
              <a:ext cx="812800" cy="831850"/>
            </a:xfrm>
            <a:prstGeom prst="rect">
              <a:avLst/>
            </a:prstGeom>
          </p:spPr>
          <p:txBody>
            <a:bodyPr lIns="71403" tIns="71403" rIns="71403" bIns="71403" rtlCol="0" anchor="ctr"/>
            <a:lstStyle/>
            <a:p>
              <a:pPr algn="ctr">
                <a:lnSpc>
                  <a:spcPts val="2924"/>
                </a:lnSpc>
              </a:pPr>
              <a:endParaRPr/>
            </a:p>
          </p:txBody>
        </p:sp>
      </p:grpSp>
      <p:sp>
        <p:nvSpPr>
          <p:cNvPr id="20" name="TextBox 20"/>
          <p:cNvSpPr txBox="1"/>
          <p:nvPr/>
        </p:nvSpPr>
        <p:spPr>
          <a:xfrm>
            <a:off x="10135010" y="8381993"/>
            <a:ext cx="2460113" cy="615553"/>
          </a:xfrm>
          <a:prstGeom prst="rect">
            <a:avLst/>
          </a:prstGeom>
        </p:spPr>
        <p:txBody>
          <a:bodyPr lIns="0" tIns="0" rIns="0" bIns="0" rtlCol="0" anchor="t">
            <a:spAutoFit/>
          </a:bodyPr>
          <a:lstStyle/>
          <a:p>
            <a:pPr>
              <a:lnSpc>
                <a:spcPts val="4790"/>
              </a:lnSpc>
              <a:spcBef>
                <a:spcPct val="0"/>
              </a:spcBef>
            </a:pPr>
            <a:r>
              <a:rPr lang="en-US" sz="3684">
                <a:solidFill>
                  <a:srgbClr val="FFFFFF"/>
                </a:solidFill>
                <a:latin typeface="Heroic Condensed Medium" panose="02000506030000020004" pitchFamily="50" charset="0"/>
              </a:rPr>
              <a:t>CHAMPIONS</a:t>
            </a:r>
          </a:p>
        </p:txBody>
      </p:sp>
      <p:sp>
        <p:nvSpPr>
          <p:cNvPr id="21" name="TextBox 21"/>
          <p:cNvSpPr txBox="1"/>
          <p:nvPr/>
        </p:nvSpPr>
        <p:spPr>
          <a:xfrm>
            <a:off x="10135012" y="9074422"/>
            <a:ext cx="2722676" cy="538609"/>
          </a:xfrm>
          <a:prstGeom prst="rect">
            <a:avLst/>
          </a:prstGeom>
        </p:spPr>
        <p:txBody>
          <a:bodyPr lIns="0" tIns="0" rIns="0" bIns="0" rtlCol="0" anchor="t">
            <a:spAutoFit/>
          </a:bodyPr>
          <a:lstStyle/>
          <a:p>
            <a:pPr>
              <a:lnSpc>
                <a:spcPts val="2108"/>
              </a:lnSpc>
              <a:spcBef>
                <a:spcPct val="0"/>
              </a:spcBef>
            </a:pPr>
            <a:r>
              <a:rPr lang="en-US" sz="1622" dirty="0">
                <a:solidFill>
                  <a:srgbClr val="FFFFFF"/>
                </a:solidFill>
                <a:latin typeface="Tisa Sans OT" panose="020B0504020201020104" pitchFamily="34" charset="0"/>
              </a:rPr>
              <a:t>Celebrating employees in the workplace</a:t>
            </a:r>
          </a:p>
        </p:txBody>
      </p:sp>
      <p:grpSp>
        <p:nvGrpSpPr>
          <p:cNvPr id="22" name="Group 22"/>
          <p:cNvGrpSpPr/>
          <p:nvPr/>
        </p:nvGrpSpPr>
        <p:grpSpPr>
          <a:xfrm>
            <a:off x="13529203" y="8175848"/>
            <a:ext cx="3730100" cy="1735517"/>
            <a:chOff x="0" y="0"/>
            <a:chExt cx="1333645" cy="620510"/>
          </a:xfrm>
        </p:grpSpPr>
        <p:sp>
          <p:nvSpPr>
            <p:cNvPr id="23" name="Freeform 23"/>
            <p:cNvSpPr/>
            <p:nvPr/>
          </p:nvSpPr>
          <p:spPr>
            <a:xfrm>
              <a:off x="0" y="0"/>
              <a:ext cx="1333645" cy="620510"/>
            </a:xfrm>
            <a:custGeom>
              <a:avLst/>
              <a:gdLst/>
              <a:ahLst/>
              <a:cxnLst/>
              <a:rect l="l" t="t" r="r" b="b"/>
              <a:pathLst>
                <a:path w="1333645" h="620510">
                  <a:moveTo>
                    <a:pt x="0" y="0"/>
                  </a:moveTo>
                  <a:lnTo>
                    <a:pt x="1333645" y="0"/>
                  </a:lnTo>
                  <a:lnTo>
                    <a:pt x="1333645" y="620510"/>
                  </a:lnTo>
                  <a:lnTo>
                    <a:pt x="0" y="620510"/>
                  </a:lnTo>
                  <a:close/>
                </a:path>
              </a:pathLst>
            </a:custGeom>
            <a:solidFill>
              <a:srgbClr val="402143"/>
            </a:solidFill>
          </p:spPr>
          <p:txBody>
            <a:bodyPr/>
            <a:lstStyle/>
            <a:p>
              <a:endParaRPr lang="en-US"/>
            </a:p>
          </p:txBody>
        </p:sp>
        <p:sp>
          <p:nvSpPr>
            <p:cNvPr id="24" name="TextBox 24"/>
            <p:cNvSpPr txBox="1"/>
            <p:nvPr/>
          </p:nvSpPr>
          <p:spPr>
            <a:xfrm>
              <a:off x="0" y="-19050"/>
              <a:ext cx="812800" cy="831850"/>
            </a:xfrm>
            <a:prstGeom prst="rect">
              <a:avLst/>
            </a:prstGeom>
          </p:spPr>
          <p:txBody>
            <a:bodyPr lIns="71403" tIns="71403" rIns="71403" bIns="71403" rtlCol="0" anchor="ctr"/>
            <a:lstStyle/>
            <a:p>
              <a:pPr algn="ctr">
                <a:lnSpc>
                  <a:spcPts val="2924"/>
                </a:lnSpc>
              </a:pPr>
              <a:endParaRPr/>
            </a:p>
          </p:txBody>
        </p:sp>
      </p:grpSp>
      <p:sp>
        <p:nvSpPr>
          <p:cNvPr id="25" name="TextBox 25"/>
          <p:cNvSpPr txBox="1"/>
          <p:nvPr/>
        </p:nvSpPr>
        <p:spPr>
          <a:xfrm>
            <a:off x="14097697" y="8381993"/>
            <a:ext cx="2593109" cy="615553"/>
          </a:xfrm>
          <a:prstGeom prst="rect">
            <a:avLst/>
          </a:prstGeom>
        </p:spPr>
        <p:txBody>
          <a:bodyPr lIns="0" tIns="0" rIns="0" bIns="0" rtlCol="0" anchor="t">
            <a:spAutoFit/>
          </a:bodyPr>
          <a:lstStyle/>
          <a:p>
            <a:pPr>
              <a:lnSpc>
                <a:spcPts val="4790"/>
              </a:lnSpc>
              <a:spcBef>
                <a:spcPct val="0"/>
              </a:spcBef>
            </a:pPr>
            <a:r>
              <a:rPr lang="en-US" sz="3684">
                <a:solidFill>
                  <a:srgbClr val="FFFFFF"/>
                </a:solidFill>
                <a:latin typeface="Heroic Condensed Medium" panose="02000506030000020004" pitchFamily="50" charset="0"/>
              </a:rPr>
              <a:t>CHANGEMAKERS</a:t>
            </a:r>
          </a:p>
        </p:txBody>
      </p:sp>
      <p:sp>
        <p:nvSpPr>
          <p:cNvPr id="26" name="TextBox 26"/>
          <p:cNvSpPr txBox="1"/>
          <p:nvPr/>
        </p:nvSpPr>
        <p:spPr>
          <a:xfrm>
            <a:off x="14097697" y="9073334"/>
            <a:ext cx="2822852" cy="538609"/>
          </a:xfrm>
          <a:prstGeom prst="rect">
            <a:avLst/>
          </a:prstGeom>
        </p:spPr>
        <p:txBody>
          <a:bodyPr lIns="0" tIns="0" rIns="0" bIns="0" rtlCol="0" anchor="t">
            <a:spAutoFit/>
          </a:bodyPr>
          <a:lstStyle/>
          <a:p>
            <a:pPr>
              <a:lnSpc>
                <a:spcPts val="2108"/>
              </a:lnSpc>
              <a:spcBef>
                <a:spcPct val="0"/>
              </a:spcBef>
            </a:pPr>
            <a:r>
              <a:rPr lang="en-US" sz="1622" dirty="0">
                <a:solidFill>
                  <a:srgbClr val="FFFFFF"/>
                </a:solidFill>
                <a:latin typeface="Tisa Sans OT" panose="020B0504020201020104" pitchFamily="34" charset="0"/>
              </a:rPr>
              <a:t>Celebrating local leaders in their communities</a:t>
            </a:r>
          </a:p>
        </p:txBody>
      </p:sp>
      <p:grpSp>
        <p:nvGrpSpPr>
          <p:cNvPr id="27" name="Group 27"/>
          <p:cNvGrpSpPr/>
          <p:nvPr/>
        </p:nvGrpSpPr>
        <p:grpSpPr>
          <a:xfrm>
            <a:off x="1028700" y="3561931"/>
            <a:ext cx="16230600" cy="928181"/>
            <a:chOff x="0" y="0"/>
            <a:chExt cx="5586532" cy="319478"/>
          </a:xfrm>
        </p:grpSpPr>
        <p:sp>
          <p:nvSpPr>
            <p:cNvPr id="28" name="Freeform 28"/>
            <p:cNvSpPr/>
            <p:nvPr/>
          </p:nvSpPr>
          <p:spPr>
            <a:xfrm>
              <a:off x="0" y="0"/>
              <a:ext cx="5586532" cy="319478"/>
            </a:xfrm>
            <a:custGeom>
              <a:avLst/>
              <a:gdLst/>
              <a:ahLst/>
              <a:cxnLst/>
              <a:rect l="l" t="t" r="r" b="b"/>
              <a:pathLst>
                <a:path w="5586532" h="319478">
                  <a:moveTo>
                    <a:pt x="0" y="0"/>
                  </a:moveTo>
                  <a:lnTo>
                    <a:pt x="5586532" y="0"/>
                  </a:lnTo>
                  <a:lnTo>
                    <a:pt x="5586532" y="319478"/>
                  </a:lnTo>
                  <a:lnTo>
                    <a:pt x="0" y="319478"/>
                  </a:lnTo>
                  <a:close/>
                </a:path>
              </a:pathLst>
            </a:custGeom>
            <a:solidFill>
              <a:srgbClr val="233C7A"/>
            </a:solidFill>
          </p:spPr>
          <p:txBody>
            <a:bodyPr/>
            <a:lstStyle/>
            <a:p>
              <a:endParaRPr lang="en-US"/>
            </a:p>
          </p:txBody>
        </p:sp>
        <p:sp>
          <p:nvSpPr>
            <p:cNvPr id="29" name="TextBox 29"/>
            <p:cNvSpPr txBox="1"/>
            <p:nvPr/>
          </p:nvSpPr>
          <p:spPr>
            <a:xfrm>
              <a:off x="0" y="-19050"/>
              <a:ext cx="812800" cy="831850"/>
            </a:xfrm>
            <a:prstGeom prst="rect">
              <a:avLst/>
            </a:prstGeom>
          </p:spPr>
          <p:txBody>
            <a:bodyPr lIns="71403" tIns="71403" rIns="71403" bIns="71403" rtlCol="0" anchor="ctr"/>
            <a:lstStyle/>
            <a:p>
              <a:pPr algn="ctr">
                <a:lnSpc>
                  <a:spcPts val="2924"/>
                </a:lnSpc>
              </a:pPr>
              <a:endParaRPr/>
            </a:p>
          </p:txBody>
        </p:sp>
      </p:grpSp>
      <p:sp>
        <p:nvSpPr>
          <p:cNvPr id="30" name="TextBox 30"/>
          <p:cNvSpPr txBox="1"/>
          <p:nvPr/>
        </p:nvSpPr>
        <p:spPr>
          <a:xfrm>
            <a:off x="1236947" y="3652916"/>
            <a:ext cx="15470285" cy="641201"/>
          </a:xfrm>
          <a:prstGeom prst="rect">
            <a:avLst/>
          </a:prstGeom>
        </p:spPr>
        <p:txBody>
          <a:bodyPr lIns="0" tIns="0" rIns="0" bIns="0" rtlCol="0" anchor="t">
            <a:spAutoFit/>
          </a:bodyPr>
          <a:lstStyle/>
          <a:p>
            <a:pPr>
              <a:lnSpc>
                <a:spcPts val="4976"/>
              </a:lnSpc>
              <a:spcBef>
                <a:spcPct val="0"/>
              </a:spcBef>
            </a:pPr>
            <a:r>
              <a:rPr lang="en-US" sz="3827" dirty="0">
                <a:solidFill>
                  <a:srgbClr val="FFFFFF"/>
                </a:solidFill>
                <a:latin typeface="Heroic Condensed Medium" panose="02000506030000020004" pitchFamily="50" charset="0"/>
              </a:rPr>
              <a:t>THE JEFFERSON AWARDS </a:t>
            </a:r>
            <a:r>
              <a:rPr lang="en-US" sz="3827" dirty="0">
                <a:solidFill>
                  <a:srgbClr val="F5BA20"/>
                </a:solidFill>
                <a:latin typeface="Heroic Condensed Medium" panose="02000506030000020004" pitchFamily="50" charset="0"/>
              </a:rPr>
              <a:t>|</a:t>
            </a:r>
            <a:r>
              <a:rPr lang="en-US" sz="3827" dirty="0">
                <a:solidFill>
                  <a:srgbClr val="FFFFFF"/>
                </a:solidFill>
                <a:latin typeface="Heroic Condensed Medium" panose="02000506030000020004" pitchFamily="50" charset="0"/>
              </a:rPr>
              <a:t> RECOGNIZING OF OUTSTANDING SERVICE</a:t>
            </a:r>
          </a:p>
        </p:txBody>
      </p:sp>
      <p:sp>
        <p:nvSpPr>
          <p:cNvPr id="31" name="AutoShape 31"/>
          <p:cNvSpPr/>
          <p:nvPr/>
        </p:nvSpPr>
        <p:spPr>
          <a:xfrm rot="5400000">
            <a:off x="2885852" y="5860031"/>
            <a:ext cx="56153" cy="3770456"/>
          </a:xfrm>
          <a:prstGeom prst="rect">
            <a:avLst/>
          </a:prstGeom>
          <a:solidFill>
            <a:srgbClr val="F5BA20"/>
          </a:solid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2F4850461D05419129E19D8AB0CDBB" ma:contentTypeVersion="16" ma:contentTypeDescription="Create a new document." ma:contentTypeScope="" ma:versionID="3e1f64ef9db49007719fb4d9ec8af07b">
  <xsd:schema xmlns:xsd="http://www.w3.org/2001/XMLSchema" xmlns:xs="http://www.w3.org/2001/XMLSchema" xmlns:p="http://schemas.microsoft.com/office/2006/metadata/properties" xmlns:ns2="fc3fa539-9370-46b2-b302-def2fb9e7609" xmlns:ns3="94e9cf84-592c-4c88-bdb0-bd30504bb69d" targetNamespace="http://schemas.microsoft.com/office/2006/metadata/properties" ma:root="true" ma:fieldsID="5d321cabd676fde66acc0921cbf1504a" ns2:_="" ns3:_="">
    <xsd:import namespace="fc3fa539-9370-46b2-b302-def2fb9e7609"/>
    <xsd:import namespace="94e9cf84-592c-4c88-bdb0-bd30504bb6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fa539-9370-46b2-b302-def2fb9e76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168a24d-6df1-4b3f-baf1-09891ef72ee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e9cf84-592c-4c88-bdb0-bd30504bb69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ae9e410-a9c4-4e57-937b-3a2eb5f4b362}" ma:internalName="TaxCatchAll" ma:showField="CatchAllData" ma:web="94e9cf84-592c-4c88-bdb0-bd30504bb69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3fa539-9370-46b2-b302-def2fb9e7609">
      <Terms xmlns="http://schemas.microsoft.com/office/infopath/2007/PartnerControls"/>
    </lcf76f155ced4ddcb4097134ff3c332f>
    <TaxCatchAll xmlns="94e9cf84-592c-4c88-bdb0-bd30504bb69d" xsi:nil="true"/>
  </documentManagement>
</p:properties>
</file>

<file path=customXml/itemProps1.xml><?xml version="1.0" encoding="utf-8"?>
<ds:datastoreItem xmlns:ds="http://schemas.openxmlformats.org/officeDocument/2006/customXml" ds:itemID="{70695407-0B88-4A5D-9585-3BEC786F23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3fa539-9370-46b2-b302-def2fb9e7609"/>
    <ds:schemaRef ds:uri="94e9cf84-592c-4c88-bdb0-bd30504bb6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404AC9-A437-409B-9B02-8BC22D0E48B1}">
  <ds:schemaRefs>
    <ds:schemaRef ds:uri="http://schemas.microsoft.com/sharepoint/v3/contenttype/forms"/>
  </ds:schemaRefs>
</ds:datastoreItem>
</file>

<file path=customXml/itemProps3.xml><?xml version="1.0" encoding="utf-8"?>
<ds:datastoreItem xmlns:ds="http://schemas.openxmlformats.org/officeDocument/2006/customXml" ds:itemID="{B782CE09-A149-41F0-AE96-1D5BD495343F}">
  <ds:schemaRefs>
    <ds:schemaRef ds:uri="http://schemas.microsoft.com/office/2006/metadata/properties"/>
    <ds:schemaRef ds:uri="http://schemas.microsoft.com/office/infopath/2007/PartnerControls"/>
    <ds:schemaRef ds:uri="fc3fa539-9370-46b2-b302-def2fb9e7609"/>
    <ds:schemaRef ds:uri="94e9cf84-592c-4c88-bdb0-bd30504bb69d"/>
  </ds:schemaRefs>
</ds:datastoreItem>
</file>

<file path=docProps/app.xml><?xml version="1.0" encoding="utf-8"?>
<Properties xmlns="http://schemas.openxmlformats.org/officeDocument/2006/extended-properties" xmlns:vt="http://schemas.openxmlformats.org/officeDocument/2006/docPropsVTypes">
  <TotalTime>27</TotalTime>
  <Words>2737</Words>
  <Application>Microsoft Office PowerPoint</Application>
  <PresentationFormat>Custom</PresentationFormat>
  <Paragraphs>317</Paragraphs>
  <Slides>37</Slides>
  <Notes>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SIA Recruitment Deck</dc:title>
  <dc:creator>Chloe Tate</dc:creator>
  <cp:lastModifiedBy>Chloe Tate</cp:lastModifiedBy>
  <cp:revision>6</cp:revision>
  <dcterms:created xsi:type="dcterms:W3CDTF">2006-08-16T00:00:00Z</dcterms:created>
  <dcterms:modified xsi:type="dcterms:W3CDTF">2023-08-15T14:35:14Z</dcterms:modified>
  <dc:identifier>DAFqy0vJ0vs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0x010100A32F4850461D05419129E19D8AB0CDBB</vt:lpwstr>
  </property>
  <property fmtid="{D5CDD505-2E9C-101B-9397-08002B2CF9AE}" pid="3" name="MediaServiceImageTags">
    <vt:lpwstr/>
  </property>
</Properties>
</file>